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0"/>
  </p:notesMasterIdLst>
  <p:sldIdLst>
    <p:sldId id="258" r:id="rId3"/>
    <p:sldId id="259" r:id="rId4"/>
    <p:sldId id="260" r:id="rId5"/>
    <p:sldId id="263" r:id="rId6"/>
    <p:sldId id="262" r:id="rId7"/>
    <p:sldId id="256"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3FE841-3251-4918-BF74-C94481194871}" type="datetimeFigureOut">
              <a:rPr lang="en-US" smtClean="0"/>
              <a:t>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A22748-76DF-420A-855D-73C710F9024A}" type="slidenum">
              <a:rPr lang="en-US" smtClean="0"/>
              <a:t>‹#›</a:t>
            </a:fld>
            <a:endParaRPr lang="en-US"/>
          </a:p>
        </p:txBody>
      </p:sp>
    </p:spTree>
    <p:extLst>
      <p:ext uri="{BB962C8B-B14F-4D97-AF65-F5344CB8AC3E}">
        <p14:creationId xmlns:p14="http://schemas.microsoft.com/office/powerpoint/2010/main" val="480632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6E4FF-0D58-B587-35D6-3767A8A1BB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04BA94-6D53-7992-155E-459AE0A777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17C7AF-0D1D-DF8A-AA0D-AA77A844DD0B}"/>
              </a:ext>
            </a:extLst>
          </p:cNvPr>
          <p:cNvSpPr>
            <a:spLocks noGrp="1"/>
          </p:cNvSpPr>
          <p:nvPr>
            <p:ph type="dt" sz="half" idx="10"/>
          </p:nvPr>
        </p:nvSpPr>
        <p:spPr/>
        <p:txBody>
          <a:bodyPr/>
          <a:lstStyle/>
          <a:p>
            <a:fld id="{D1E02D83-19BE-450E-978E-93D5523A9689}" type="datetimeFigureOut">
              <a:rPr lang="en-US" smtClean="0"/>
              <a:t>12/5/2024</a:t>
            </a:fld>
            <a:endParaRPr lang="en-US"/>
          </a:p>
        </p:txBody>
      </p:sp>
      <p:sp>
        <p:nvSpPr>
          <p:cNvPr id="5" name="Footer Placeholder 4">
            <a:extLst>
              <a:ext uri="{FF2B5EF4-FFF2-40B4-BE49-F238E27FC236}">
                <a16:creationId xmlns:a16="http://schemas.microsoft.com/office/drawing/2014/main" id="{ED61594D-49ED-E403-817C-70422D2C3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3774F6-717D-72BF-5484-A687ED955821}"/>
              </a:ext>
            </a:extLst>
          </p:cNvPr>
          <p:cNvSpPr>
            <a:spLocks noGrp="1"/>
          </p:cNvSpPr>
          <p:nvPr>
            <p:ph type="sldNum" sz="quarter" idx="12"/>
          </p:nvPr>
        </p:nvSpPr>
        <p:spPr/>
        <p:txBody>
          <a:bodyPr/>
          <a:lstStyle/>
          <a:p>
            <a:fld id="{3C0530A6-95F1-4FC4-92A5-3376813CBA2E}" type="slidenum">
              <a:rPr lang="en-US" smtClean="0"/>
              <a:t>‹#›</a:t>
            </a:fld>
            <a:endParaRPr lang="en-US"/>
          </a:p>
        </p:txBody>
      </p:sp>
    </p:spTree>
    <p:extLst>
      <p:ext uri="{BB962C8B-B14F-4D97-AF65-F5344CB8AC3E}">
        <p14:creationId xmlns:p14="http://schemas.microsoft.com/office/powerpoint/2010/main" val="62307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25E8-C5A0-344D-44F7-74D81A5357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6B3594-EF0B-2D7B-FEC5-18645BC072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6432D2-EF60-3B69-2547-7B44A54BBB88}"/>
              </a:ext>
            </a:extLst>
          </p:cNvPr>
          <p:cNvSpPr>
            <a:spLocks noGrp="1"/>
          </p:cNvSpPr>
          <p:nvPr>
            <p:ph type="dt" sz="half" idx="10"/>
          </p:nvPr>
        </p:nvSpPr>
        <p:spPr/>
        <p:txBody>
          <a:bodyPr/>
          <a:lstStyle/>
          <a:p>
            <a:fld id="{D1E02D83-19BE-450E-978E-93D5523A9689}" type="datetimeFigureOut">
              <a:rPr lang="en-US" smtClean="0"/>
              <a:t>12/5/2024</a:t>
            </a:fld>
            <a:endParaRPr lang="en-US"/>
          </a:p>
        </p:txBody>
      </p:sp>
      <p:sp>
        <p:nvSpPr>
          <p:cNvPr id="5" name="Footer Placeholder 4">
            <a:extLst>
              <a:ext uri="{FF2B5EF4-FFF2-40B4-BE49-F238E27FC236}">
                <a16:creationId xmlns:a16="http://schemas.microsoft.com/office/drawing/2014/main" id="{C94F45D6-FE63-D10A-3D2A-4CE86CDE34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74CBE7-1F15-59EF-AE1A-14F9368FA733}"/>
              </a:ext>
            </a:extLst>
          </p:cNvPr>
          <p:cNvSpPr>
            <a:spLocks noGrp="1"/>
          </p:cNvSpPr>
          <p:nvPr>
            <p:ph type="sldNum" sz="quarter" idx="12"/>
          </p:nvPr>
        </p:nvSpPr>
        <p:spPr/>
        <p:txBody>
          <a:bodyPr/>
          <a:lstStyle/>
          <a:p>
            <a:fld id="{3C0530A6-95F1-4FC4-92A5-3376813CBA2E}" type="slidenum">
              <a:rPr lang="en-US" smtClean="0"/>
              <a:t>‹#›</a:t>
            </a:fld>
            <a:endParaRPr lang="en-US"/>
          </a:p>
        </p:txBody>
      </p:sp>
    </p:spTree>
    <p:extLst>
      <p:ext uri="{BB962C8B-B14F-4D97-AF65-F5344CB8AC3E}">
        <p14:creationId xmlns:p14="http://schemas.microsoft.com/office/powerpoint/2010/main" val="4142313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9C11C1-6195-477C-C824-0189E2C20B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DB3C50-B142-3500-1EC9-060AD93B20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701C09-BDB3-B80F-5719-3C42C46F5335}"/>
              </a:ext>
            </a:extLst>
          </p:cNvPr>
          <p:cNvSpPr>
            <a:spLocks noGrp="1"/>
          </p:cNvSpPr>
          <p:nvPr>
            <p:ph type="dt" sz="half" idx="10"/>
          </p:nvPr>
        </p:nvSpPr>
        <p:spPr/>
        <p:txBody>
          <a:bodyPr/>
          <a:lstStyle/>
          <a:p>
            <a:fld id="{D1E02D83-19BE-450E-978E-93D5523A9689}" type="datetimeFigureOut">
              <a:rPr lang="en-US" smtClean="0"/>
              <a:t>12/5/2024</a:t>
            </a:fld>
            <a:endParaRPr lang="en-US"/>
          </a:p>
        </p:txBody>
      </p:sp>
      <p:sp>
        <p:nvSpPr>
          <p:cNvPr id="5" name="Footer Placeholder 4">
            <a:extLst>
              <a:ext uri="{FF2B5EF4-FFF2-40B4-BE49-F238E27FC236}">
                <a16:creationId xmlns:a16="http://schemas.microsoft.com/office/drawing/2014/main" id="{35AC53F5-2605-A286-CD99-6AC92898A9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8A67AF-DFF9-27ED-6C50-0BFD4B73C26B}"/>
              </a:ext>
            </a:extLst>
          </p:cNvPr>
          <p:cNvSpPr>
            <a:spLocks noGrp="1"/>
          </p:cNvSpPr>
          <p:nvPr>
            <p:ph type="sldNum" sz="quarter" idx="12"/>
          </p:nvPr>
        </p:nvSpPr>
        <p:spPr/>
        <p:txBody>
          <a:bodyPr/>
          <a:lstStyle/>
          <a:p>
            <a:fld id="{3C0530A6-95F1-4FC4-92A5-3376813CBA2E}" type="slidenum">
              <a:rPr lang="en-US" smtClean="0"/>
              <a:t>‹#›</a:t>
            </a:fld>
            <a:endParaRPr lang="en-US"/>
          </a:p>
        </p:txBody>
      </p:sp>
    </p:spTree>
    <p:extLst>
      <p:ext uri="{BB962C8B-B14F-4D97-AF65-F5344CB8AC3E}">
        <p14:creationId xmlns:p14="http://schemas.microsoft.com/office/powerpoint/2010/main" val="2224504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30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6AFD5-7BAA-4837-ED25-DE28B3EE3A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FE5C76-C137-1F06-698E-0568587677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A0802-A66B-9F82-7300-6E1113BD5C82}"/>
              </a:ext>
            </a:extLst>
          </p:cNvPr>
          <p:cNvSpPr>
            <a:spLocks noGrp="1"/>
          </p:cNvSpPr>
          <p:nvPr>
            <p:ph type="dt" sz="half" idx="10"/>
          </p:nvPr>
        </p:nvSpPr>
        <p:spPr/>
        <p:txBody>
          <a:bodyPr/>
          <a:lstStyle/>
          <a:p>
            <a:fld id="{D1E02D83-19BE-450E-978E-93D5523A9689}" type="datetimeFigureOut">
              <a:rPr lang="en-US" smtClean="0"/>
              <a:t>12/5/2024</a:t>
            </a:fld>
            <a:endParaRPr lang="en-US"/>
          </a:p>
        </p:txBody>
      </p:sp>
      <p:sp>
        <p:nvSpPr>
          <p:cNvPr id="5" name="Footer Placeholder 4">
            <a:extLst>
              <a:ext uri="{FF2B5EF4-FFF2-40B4-BE49-F238E27FC236}">
                <a16:creationId xmlns:a16="http://schemas.microsoft.com/office/drawing/2014/main" id="{EE22465B-645A-5271-0531-02EF76077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68703-317D-39D6-5D6F-643978F6E293}"/>
              </a:ext>
            </a:extLst>
          </p:cNvPr>
          <p:cNvSpPr>
            <a:spLocks noGrp="1"/>
          </p:cNvSpPr>
          <p:nvPr>
            <p:ph type="sldNum" sz="quarter" idx="12"/>
          </p:nvPr>
        </p:nvSpPr>
        <p:spPr/>
        <p:txBody>
          <a:bodyPr/>
          <a:lstStyle/>
          <a:p>
            <a:fld id="{3C0530A6-95F1-4FC4-92A5-3376813CBA2E}" type="slidenum">
              <a:rPr lang="en-US" smtClean="0"/>
              <a:t>‹#›</a:t>
            </a:fld>
            <a:endParaRPr lang="en-US"/>
          </a:p>
        </p:txBody>
      </p:sp>
    </p:spTree>
    <p:extLst>
      <p:ext uri="{BB962C8B-B14F-4D97-AF65-F5344CB8AC3E}">
        <p14:creationId xmlns:p14="http://schemas.microsoft.com/office/powerpoint/2010/main" val="4236670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E3022-81A1-A010-66A9-91DB574757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493B28-4440-780D-C697-4A87E1F1F7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07D9E3-FF8A-AE21-F004-AF2DE9AB335C}"/>
              </a:ext>
            </a:extLst>
          </p:cNvPr>
          <p:cNvSpPr>
            <a:spLocks noGrp="1"/>
          </p:cNvSpPr>
          <p:nvPr>
            <p:ph type="dt" sz="half" idx="10"/>
          </p:nvPr>
        </p:nvSpPr>
        <p:spPr/>
        <p:txBody>
          <a:bodyPr/>
          <a:lstStyle/>
          <a:p>
            <a:fld id="{D1E02D83-19BE-450E-978E-93D5523A9689}" type="datetimeFigureOut">
              <a:rPr lang="en-US" smtClean="0"/>
              <a:t>12/5/2024</a:t>
            </a:fld>
            <a:endParaRPr lang="en-US"/>
          </a:p>
        </p:txBody>
      </p:sp>
      <p:sp>
        <p:nvSpPr>
          <p:cNvPr id="5" name="Footer Placeholder 4">
            <a:extLst>
              <a:ext uri="{FF2B5EF4-FFF2-40B4-BE49-F238E27FC236}">
                <a16:creationId xmlns:a16="http://schemas.microsoft.com/office/drawing/2014/main" id="{54B7FA80-3701-6F61-9D59-CCD00EF13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92DD0A-03C9-7107-2B69-990AD12353D1}"/>
              </a:ext>
            </a:extLst>
          </p:cNvPr>
          <p:cNvSpPr>
            <a:spLocks noGrp="1"/>
          </p:cNvSpPr>
          <p:nvPr>
            <p:ph type="sldNum" sz="quarter" idx="12"/>
          </p:nvPr>
        </p:nvSpPr>
        <p:spPr/>
        <p:txBody>
          <a:bodyPr/>
          <a:lstStyle/>
          <a:p>
            <a:fld id="{3C0530A6-95F1-4FC4-92A5-3376813CBA2E}" type="slidenum">
              <a:rPr lang="en-US" smtClean="0"/>
              <a:t>‹#›</a:t>
            </a:fld>
            <a:endParaRPr lang="en-US"/>
          </a:p>
        </p:txBody>
      </p:sp>
    </p:spTree>
    <p:extLst>
      <p:ext uri="{BB962C8B-B14F-4D97-AF65-F5344CB8AC3E}">
        <p14:creationId xmlns:p14="http://schemas.microsoft.com/office/powerpoint/2010/main" val="2457730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9CE5A-ADCA-AF1E-20DB-C5DD082444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A85276-7309-8025-9C81-65FECA2338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BA6CD8-A74C-ABCC-10BE-C2D1307B18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7FD71F-68D9-1434-4BCC-B8C30A312ED6}"/>
              </a:ext>
            </a:extLst>
          </p:cNvPr>
          <p:cNvSpPr>
            <a:spLocks noGrp="1"/>
          </p:cNvSpPr>
          <p:nvPr>
            <p:ph type="dt" sz="half" idx="10"/>
          </p:nvPr>
        </p:nvSpPr>
        <p:spPr/>
        <p:txBody>
          <a:bodyPr/>
          <a:lstStyle/>
          <a:p>
            <a:fld id="{D1E02D83-19BE-450E-978E-93D5523A9689}" type="datetimeFigureOut">
              <a:rPr lang="en-US" smtClean="0"/>
              <a:t>12/5/2024</a:t>
            </a:fld>
            <a:endParaRPr lang="en-US"/>
          </a:p>
        </p:txBody>
      </p:sp>
      <p:sp>
        <p:nvSpPr>
          <p:cNvPr id="6" name="Footer Placeholder 5">
            <a:extLst>
              <a:ext uri="{FF2B5EF4-FFF2-40B4-BE49-F238E27FC236}">
                <a16:creationId xmlns:a16="http://schemas.microsoft.com/office/drawing/2014/main" id="{28D4B7E1-8A98-A12D-0E41-EAAADC3076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78A78-F387-2FAD-1DFA-73C03FFE927C}"/>
              </a:ext>
            </a:extLst>
          </p:cNvPr>
          <p:cNvSpPr>
            <a:spLocks noGrp="1"/>
          </p:cNvSpPr>
          <p:nvPr>
            <p:ph type="sldNum" sz="quarter" idx="12"/>
          </p:nvPr>
        </p:nvSpPr>
        <p:spPr/>
        <p:txBody>
          <a:bodyPr/>
          <a:lstStyle/>
          <a:p>
            <a:fld id="{3C0530A6-95F1-4FC4-92A5-3376813CBA2E}" type="slidenum">
              <a:rPr lang="en-US" smtClean="0"/>
              <a:t>‹#›</a:t>
            </a:fld>
            <a:endParaRPr lang="en-US"/>
          </a:p>
        </p:txBody>
      </p:sp>
    </p:spTree>
    <p:extLst>
      <p:ext uri="{BB962C8B-B14F-4D97-AF65-F5344CB8AC3E}">
        <p14:creationId xmlns:p14="http://schemas.microsoft.com/office/powerpoint/2010/main" val="1392760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75B2-EFC1-9EE4-F134-4C484CC570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C3361F-8238-8959-DF54-A476C2A871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3F8A16-1E61-6E80-88BA-96F5DFD8A4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D79E87-B580-8498-4CF3-83749B8983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ED31F6-8277-A8AD-368A-8EF9AD143E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7DB74A-66EF-4E3C-93A5-5735E2675530}"/>
              </a:ext>
            </a:extLst>
          </p:cNvPr>
          <p:cNvSpPr>
            <a:spLocks noGrp="1"/>
          </p:cNvSpPr>
          <p:nvPr>
            <p:ph type="dt" sz="half" idx="10"/>
          </p:nvPr>
        </p:nvSpPr>
        <p:spPr/>
        <p:txBody>
          <a:bodyPr/>
          <a:lstStyle/>
          <a:p>
            <a:fld id="{D1E02D83-19BE-450E-978E-93D5523A9689}" type="datetimeFigureOut">
              <a:rPr lang="en-US" smtClean="0"/>
              <a:t>12/5/2024</a:t>
            </a:fld>
            <a:endParaRPr lang="en-US"/>
          </a:p>
        </p:txBody>
      </p:sp>
      <p:sp>
        <p:nvSpPr>
          <p:cNvPr id="8" name="Footer Placeholder 7">
            <a:extLst>
              <a:ext uri="{FF2B5EF4-FFF2-40B4-BE49-F238E27FC236}">
                <a16:creationId xmlns:a16="http://schemas.microsoft.com/office/drawing/2014/main" id="{B6F8AA5F-1455-EF7F-8A9B-19EA479DDC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0B95D-515D-22BC-19D9-96DC561B8C39}"/>
              </a:ext>
            </a:extLst>
          </p:cNvPr>
          <p:cNvSpPr>
            <a:spLocks noGrp="1"/>
          </p:cNvSpPr>
          <p:nvPr>
            <p:ph type="sldNum" sz="quarter" idx="12"/>
          </p:nvPr>
        </p:nvSpPr>
        <p:spPr/>
        <p:txBody>
          <a:bodyPr/>
          <a:lstStyle/>
          <a:p>
            <a:fld id="{3C0530A6-95F1-4FC4-92A5-3376813CBA2E}" type="slidenum">
              <a:rPr lang="en-US" smtClean="0"/>
              <a:t>‹#›</a:t>
            </a:fld>
            <a:endParaRPr lang="en-US"/>
          </a:p>
        </p:txBody>
      </p:sp>
    </p:spTree>
    <p:extLst>
      <p:ext uri="{BB962C8B-B14F-4D97-AF65-F5344CB8AC3E}">
        <p14:creationId xmlns:p14="http://schemas.microsoft.com/office/powerpoint/2010/main" val="2925819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D07CD-96AD-5BDE-6B7F-0603FB24B3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0709D0-35A2-EB44-5CD6-8185C6FEF607}"/>
              </a:ext>
            </a:extLst>
          </p:cNvPr>
          <p:cNvSpPr>
            <a:spLocks noGrp="1"/>
          </p:cNvSpPr>
          <p:nvPr>
            <p:ph type="dt" sz="half" idx="10"/>
          </p:nvPr>
        </p:nvSpPr>
        <p:spPr/>
        <p:txBody>
          <a:bodyPr/>
          <a:lstStyle/>
          <a:p>
            <a:fld id="{D1E02D83-19BE-450E-978E-93D5523A9689}" type="datetimeFigureOut">
              <a:rPr lang="en-US" smtClean="0"/>
              <a:t>12/5/2024</a:t>
            </a:fld>
            <a:endParaRPr lang="en-US"/>
          </a:p>
        </p:txBody>
      </p:sp>
      <p:sp>
        <p:nvSpPr>
          <p:cNvPr id="4" name="Footer Placeholder 3">
            <a:extLst>
              <a:ext uri="{FF2B5EF4-FFF2-40B4-BE49-F238E27FC236}">
                <a16:creationId xmlns:a16="http://schemas.microsoft.com/office/drawing/2014/main" id="{2D0CEADB-38E3-CCC7-6E9C-CC9B09615A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8CB1DA-76E1-2BD5-DB9A-B13C2358078E}"/>
              </a:ext>
            </a:extLst>
          </p:cNvPr>
          <p:cNvSpPr>
            <a:spLocks noGrp="1"/>
          </p:cNvSpPr>
          <p:nvPr>
            <p:ph type="sldNum" sz="quarter" idx="12"/>
          </p:nvPr>
        </p:nvSpPr>
        <p:spPr/>
        <p:txBody>
          <a:bodyPr/>
          <a:lstStyle/>
          <a:p>
            <a:fld id="{3C0530A6-95F1-4FC4-92A5-3376813CBA2E}" type="slidenum">
              <a:rPr lang="en-US" smtClean="0"/>
              <a:t>‹#›</a:t>
            </a:fld>
            <a:endParaRPr lang="en-US"/>
          </a:p>
        </p:txBody>
      </p:sp>
    </p:spTree>
    <p:extLst>
      <p:ext uri="{BB962C8B-B14F-4D97-AF65-F5344CB8AC3E}">
        <p14:creationId xmlns:p14="http://schemas.microsoft.com/office/powerpoint/2010/main" val="3838169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A68152-A031-FEEF-1D78-95F9A92405EA}"/>
              </a:ext>
            </a:extLst>
          </p:cNvPr>
          <p:cNvSpPr>
            <a:spLocks noGrp="1"/>
          </p:cNvSpPr>
          <p:nvPr>
            <p:ph type="dt" sz="half" idx="10"/>
          </p:nvPr>
        </p:nvSpPr>
        <p:spPr/>
        <p:txBody>
          <a:bodyPr/>
          <a:lstStyle/>
          <a:p>
            <a:fld id="{D1E02D83-19BE-450E-978E-93D5523A9689}" type="datetimeFigureOut">
              <a:rPr lang="en-US" smtClean="0"/>
              <a:t>12/5/2024</a:t>
            </a:fld>
            <a:endParaRPr lang="en-US"/>
          </a:p>
        </p:txBody>
      </p:sp>
      <p:sp>
        <p:nvSpPr>
          <p:cNvPr id="3" name="Footer Placeholder 2">
            <a:extLst>
              <a:ext uri="{FF2B5EF4-FFF2-40B4-BE49-F238E27FC236}">
                <a16:creationId xmlns:a16="http://schemas.microsoft.com/office/drawing/2014/main" id="{382CAAFF-7714-E035-95C1-FD419824B7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E14FD3-7111-BE9C-831A-16F2AC21BB8E}"/>
              </a:ext>
            </a:extLst>
          </p:cNvPr>
          <p:cNvSpPr>
            <a:spLocks noGrp="1"/>
          </p:cNvSpPr>
          <p:nvPr>
            <p:ph type="sldNum" sz="quarter" idx="12"/>
          </p:nvPr>
        </p:nvSpPr>
        <p:spPr/>
        <p:txBody>
          <a:bodyPr/>
          <a:lstStyle/>
          <a:p>
            <a:fld id="{3C0530A6-95F1-4FC4-92A5-3376813CBA2E}" type="slidenum">
              <a:rPr lang="en-US" smtClean="0"/>
              <a:t>‹#›</a:t>
            </a:fld>
            <a:endParaRPr lang="en-US"/>
          </a:p>
        </p:txBody>
      </p:sp>
    </p:spTree>
    <p:extLst>
      <p:ext uri="{BB962C8B-B14F-4D97-AF65-F5344CB8AC3E}">
        <p14:creationId xmlns:p14="http://schemas.microsoft.com/office/powerpoint/2010/main" val="3185201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AE032-CF2D-1379-39D7-3AD1BA8AC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45CB9C-F0E9-55FC-B421-C1D5A3E4E5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C02E98-1070-F747-5D87-97C3A5B17D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61DFD0-AB03-EA72-965D-C10D0EA8DC20}"/>
              </a:ext>
            </a:extLst>
          </p:cNvPr>
          <p:cNvSpPr>
            <a:spLocks noGrp="1"/>
          </p:cNvSpPr>
          <p:nvPr>
            <p:ph type="dt" sz="half" idx="10"/>
          </p:nvPr>
        </p:nvSpPr>
        <p:spPr/>
        <p:txBody>
          <a:bodyPr/>
          <a:lstStyle/>
          <a:p>
            <a:fld id="{D1E02D83-19BE-450E-978E-93D5523A9689}" type="datetimeFigureOut">
              <a:rPr lang="en-US" smtClean="0"/>
              <a:t>12/5/2024</a:t>
            </a:fld>
            <a:endParaRPr lang="en-US"/>
          </a:p>
        </p:txBody>
      </p:sp>
      <p:sp>
        <p:nvSpPr>
          <p:cNvPr id="6" name="Footer Placeholder 5">
            <a:extLst>
              <a:ext uri="{FF2B5EF4-FFF2-40B4-BE49-F238E27FC236}">
                <a16:creationId xmlns:a16="http://schemas.microsoft.com/office/drawing/2014/main" id="{6996D850-7B9E-74DF-EA3F-E9C0A67FF4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1057CB-F202-E1A2-6258-A6586A020E3C}"/>
              </a:ext>
            </a:extLst>
          </p:cNvPr>
          <p:cNvSpPr>
            <a:spLocks noGrp="1"/>
          </p:cNvSpPr>
          <p:nvPr>
            <p:ph type="sldNum" sz="quarter" idx="12"/>
          </p:nvPr>
        </p:nvSpPr>
        <p:spPr/>
        <p:txBody>
          <a:bodyPr/>
          <a:lstStyle/>
          <a:p>
            <a:fld id="{3C0530A6-95F1-4FC4-92A5-3376813CBA2E}" type="slidenum">
              <a:rPr lang="en-US" smtClean="0"/>
              <a:t>‹#›</a:t>
            </a:fld>
            <a:endParaRPr lang="en-US"/>
          </a:p>
        </p:txBody>
      </p:sp>
    </p:spTree>
    <p:extLst>
      <p:ext uri="{BB962C8B-B14F-4D97-AF65-F5344CB8AC3E}">
        <p14:creationId xmlns:p14="http://schemas.microsoft.com/office/powerpoint/2010/main" val="2947975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8CC39-4D56-CE7C-2EFC-359A41802F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FE0F91-C75C-6975-FBB9-49EF57BA35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44812B-7D4E-E8F8-F9C8-2557E0B9B9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FA5A71-8098-0EF2-E027-E86A28E59D59}"/>
              </a:ext>
            </a:extLst>
          </p:cNvPr>
          <p:cNvSpPr>
            <a:spLocks noGrp="1"/>
          </p:cNvSpPr>
          <p:nvPr>
            <p:ph type="dt" sz="half" idx="10"/>
          </p:nvPr>
        </p:nvSpPr>
        <p:spPr/>
        <p:txBody>
          <a:bodyPr/>
          <a:lstStyle/>
          <a:p>
            <a:fld id="{D1E02D83-19BE-450E-978E-93D5523A9689}" type="datetimeFigureOut">
              <a:rPr lang="en-US" smtClean="0"/>
              <a:t>12/5/2024</a:t>
            </a:fld>
            <a:endParaRPr lang="en-US"/>
          </a:p>
        </p:txBody>
      </p:sp>
      <p:sp>
        <p:nvSpPr>
          <p:cNvPr id="6" name="Footer Placeholder 5">
            <a:extLst>
              <a:ext uri="{FF2B5EF4-FFF2-40B4-BE49-F238E27FC236}">
                <a16:creationId xmlns:a16="http://schemas.microsoft.com/office/drawing/2014/main" id="{B0BB54D7-C221-9705-5CD8-52836F3114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10F86B-7533-0BD4-3A6C-1DD69E73FEEC}"/>
              </a:ext>
            </a:extLst>
          </p:cNvPr>
          <p:cNvSpPr>
            <a:spLocks noGrp="1"/>
          </p:cNvSpPr>
          <p:nvPr>
            <p:ph type="sldNum" sz="quarter" idx="12"/>
          </p:nvPr>
        </p:nvSpPr>
        <p:spPr/>
        <p:txBody>
          <a:bodyPr/>
          <a:lstStyle/>
          <a:p>
            <a:fld id="{3C0530A6-95F1-4FC4-92A5-3376813CBA2E}" type="slidenum">
              <a:rPr lang="en-US" smtClean="0"/>
              <a:t>‹#›</a:t>
            </a:fld>
            <a:endParaRPr lang="en-US"/>
          </a:p>
        </p:txBody>
      </p:sp>
    </p:spTree>
    <p:extLst>
      <p:ext uri="{BB962C8B-B14F-4D97-AF65-F5344CB8AC3E}">
        <p14:creationId xmlns:p14="http://schemas.microsoft.com/office/powerpoint/2010/main" val="2305610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063199-FE0D-4DC9-3555-DFD3C93169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ADC5F4-9C66-5F64-5C0E-2E49E7E4E1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CBDB9-6515-D93D-3DBB-4425E0E450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E02D83-19BE-450E-978E-93D5523A9689}" type="datetimeFigureOut">
              <a:rPr lang="en-US" smtClean="0"/>
              <a:t>12/5/2024</a:t>
            </a:fld>
            <a:endParaRPr lang="en-US"/>
          </a:p>
        </p:txBody>
      </p:sp>
      <p:sp>
        <p:nvSpPr>
          <p:cNvPr id="5" name="Footer Placeholder 4">
            <a:extLst>
              <a:ext uri="{FF2B5EF4-FFF2-40B4-BE49-F238E27FC236}">
                <a16:creationId xmlns:a16="http://schemas.microsoft.com/office/drawing/2014/main" id="{BD0B3A73-DB5C-5555-43AD-9B92C34F2F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251C73-C63B-3F52-8B93-BAA4A948DA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0530A6-95F1-4FC4-92A5-3376813CBA2E}" type="slidenum">
              <a:rPr lang="en-US" smtClean="0"/>
              <a:t>‹#›</a:t>
            </a:fld>
            <a:endParaRPr lang="en-US"/>
          </a:p>
        </p:txBody>
      </p:sp>
    </p:spTree>
    <p:extLst>
      <p:ext uri="{BB962C8B-B14F-4D97-AF65-F5344CB8AC3E}">
        <p14:creationId xmlns:p14="http://schemas.microsoft.com/office/powerpoint/2010/main" val="194672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438221"/>
      </p:ext>
    </p:extLst>
  </p:cSld>
  <p:clrMap bg1="lt1" tx1="dk1" bg2="lt2" tx2="dk2" accent1="accent1" accent2="accent2" accent3="accent3" accent4="accent4" accent5="accent5" accent6="accent6" hlink="hlink" folHlink="folHlink"/>
  <p:sldLayoutIdLst>
    <p:sldLayoutId id="2147483661"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Datasets/Weather%20Data%20in%20India%20from%201901%20to%202017.csv"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s://bulk.meteostat.net/v2/monthly/42971.csv.gz" TargetMode="External"/><Relationship Id="rId5" Type="http://schemas.openxmlformats.org/officeDocument/2006/relationships/hyperlink" Target="Datasets/weather_bbsr_1990_2022.csv" TargetMode="External"/><Relationship Id="rId4" Type="http://schemas.openxmlformats.org/officeDocument/2006/relationships/hyperlink" Target="https://www.kaggle.com/datasets/mahendran1/weather-data-in-india-from-1901-to-2017"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023"/>
        </a:solidFill>
        <a:effectLst/>
      </p:bgPr>
    </p:bg>
    <p:spTree>
      <p:nvGrpSpPr>
        <p:cNvPr id="1" name=""/>
        <p:cNvGrpSpPr/>
        <p:nvPr/>
      </p:nvGrpSpPr>
      <p:grpSpPr>
        <a:xfrm>
          <a:off x="0" y="0"/>
          <a:ext cx="0" cy="0"/>
          <a:chOff x="0" y="0"/>
          <a:chExt cx="0" cy="0"/>
        </a:xfrm>
      </p:grpSpPr>
      <p:sp>
        <p:nvSpPr>
          <p:cNvPr id="2" name="Object 1"/>
          <p:cNvSpPr/>
          <p:nvPr/>
        </p:nvSpPr>
        <p:spPr>
          <a:xfrm>
            <a:off x="380904" y="5258985"/>
            <a:ext cx="10950115" cy="868438"/>
          </a:xfrm>
          <a:prstGeom prst="rect">
            <a:avLst/>
          </a:prstGeom>
          <a:noFill/>
        </p:spPr>
        <p:txBody>
          <a:bodyPr wrap="square" lIns="0" tIns="0" rIns="0" bIns="0" rtlCol="0" anchor="t"/>
          <a:lstStyle/>
          <a:p>
            <a:pPr marL="0" marR="0" lvl="0" indent="0" algn="l" defTabSz="914400" rtl="0" eaLnBrk="1" fontAlgn="auto" latinLnBrk="0" hangingPunct="1">
              <a:lnSpc>
                <a:spcPts val="5141"/>
              </a:lnSpc>
              <a:spcBef>
                <a:spcPts val="0"/>
              </a:spcBef>
              <a:spcAft>
                <a:spcPts val="0"/>
              </a:spcAft>
              <a:buClrTx/>
              <a:buSzTx/>
              <a:buFontTx/>
              <a:buNone/>
              <a:tabLst/>
              <a:defRPr/>
            </a:pPr>
            <a:r>
              <a:rPr kumimoji="0" lang="en-US" sz="4000" b="0" i="0" u="none" strike="noStrike" kern="0" cap="none" spc="138" normalizeH="0" baseline="0" noProof="0" dirty="0">
                <a:ln>
                  <a:noFill/>
                </a:ln>
                <a:solidFill>
                  <a:srgbClr val="FFFFFF"/>
                </a:solidFill>
                <a:effectLst/>
                <a:uLnTx/>
                <a:uFillTx/>
                <a:latin typeface="Times New Roman" panose="02020603050405020304" pitchFamily="18" charset="0"/>
                <a:ea typeface="Jost*" pitchFamily="34" charset="-122"/>
                <a:cs typeface="Times New Roman" panose="02020603050405020304" pitchFamily="18" charset="0"/>
              </a:rPr>
              <a:t>WEATHER DATA ANALYSIS WITH PYTHON</a:t>
            </a:r>
            <a:endParaRPr kumimoji="0" lang="en-US" sz="4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 name="Object 2"/>
          <p:cNvSpPr/>
          <p:nvPr/>
        </p:nvSpPr>
        <p:spPr>
          <a:xfrm>
            <a:off x="380905" y="6048529"/>
            <a:ext cx="11979454" cy="255801"/>
          </a:xfrm>
          <a:prstGeom prst="rect">
            <a:avLst/>
          </a:prstGeom>
          <a:noFill/>
        </p:spPr>
        <p:txBody>
          <a:bodyPr wrap="square" lIns="0" tIns="0" rIns="0" bIns="0" rtlCol="0" anchor="t"/>
          <a:lstStyle/>
          <a:p>
            <a:pPr marL="0" marR="0" lvl="0" indent="0" algn="l" defTabSz="914400" rtl="0" eaLnBrk="1" fontAlgn="auto" latinLnBrk="0" hangingPunct="1">
              <a:lnSpc>
                <a:spcPts val="2015"/>
              </a:lnSpc>
              <a:spcBef>
                <a:spcPts val="1057"/>
              </a:spcBef>
              <a:spcAft>
                <a:spcPts val="0"/>
              </a:spcAft>
              <a:buClrTx/>
              <a:buSzTx/>
              <a:buFontTx/>
              <a:buNone/>
              <a:tabLst/>
              <a:defRPr/>
            </a:pPr>
            <a:r>
              <a:rPr kumimoji="0" lang="en-US" sz="1515" b="0" i="0" u="none" strike="noStrike" kern="0" cap="none" spc="46" normalizeH="0" baseline="0" noProof="0" dirty="0">
                <a:ln>
                  <a:noFill/>
                </a:ln>
                <a:solidFill>
                  <a:srgbClr val="FFFFFF">
                    <a:alpha val="80000"/>
                  </a:srgbClr>
                </a:solidFill>
                <a:effectLst/>
                <a:uLnTx/>
                <a:uFillTx/>
                <a:latin typeface="Cambria Math" panose="02040503050406030204" pitchFamily="18" charset="0"/>
                <a:ea typeface="Cambria Math" panose="02040503050406030204" pitchFamily="18" charset="0"/>
                <a:cs typeface="Jost*" pitchFamily="34" charset="-120"/>
              </a:rPr>
              <a:t>An presentation to exploring and gaining insights from weather data using Python programming language.</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endParaRPr>
          </a:p>
        </p:txBody>
      </p:sp>
      <p:pic>
        <p:nvPicPr>
          <p:cNvPr id="4" name="Object 3"/>
          <p:cNvPicPr>
            <a:picLocks noChangeAspect="1"/>
          </p:cNvPicPr>
          <p:nvPr/>
        </p:nvPicPr>
        <p:blipFill>
          <a:blip r:embed="rId3"/>
          <a:srcRect t="18118" b="18118"/>
          <a:stretch/>
        </p:blipFill>
        <p:spPr>
          <a:xfrm>
            <a:off x="0" y="0"/>
            <a:ext cx="12188952" cy="476130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71023"/>
        </a:solidFill>
        <a:effectLst/>
      </p:bgPr>
    </p:bg>
    <p:spTree>
      <p:nvGrpSpPr>
        <p:cNvPr id="1" name=""/>
        <p:cNvGrpSpPr/>
        <p:nvPr/>
      </p:nvGrpSpPr>
      <p:grpSpPr>
        <a:xfrm>
          <a:off x="0" y="0"/>
          <a:ext cx="0" cy="0"/>
          <a:chOff x="0" y="0"/>
          <a:chExt cx="0" cy="0"/>
        </a:xfrm>
      </p:grpSpPr>
      <p:sp>
        <p:nvSpPr>
          <p:cNvPr id="2" name="Object 1"/>
          <p:cNvSpPr/>
          <p:nvPr/>
        </p:nvSpPr>
        <p:spPr>
          <a:xfrm>
            <a:off x="5982109" y="476131"/>
            <a:ext cx="5740235" cy="5913546"/>
          </a:xfrm>
          <a:prstGeom prst="rect">
            <a:avLst/>
          </a:prstGeom>
          <a:solidFill>
            <a:srgbClr val="FFFFFF"/>
          </a:solidFill>
        </p:spPr>
      </p:sp>
      <p:pic>
        <p:nvPicPr>
          <p:cNvPr id="3" name="Object 2"/>
          <p:cNvPicPr>
            <a:picLocks noChangeAspect="1"/>
          </p:cNvPicPr>
          <p:nvPr/>
        </p:nvPicPr>
        <p:blipFill>
          <a:blip r:embed="rId3"/>
          <a:srcRect l="17247" r="17247"/>
          <a:stretch/>
        </p:blipFill>
        <p:spPr>
          <a:xfrm>
            <a:off x="5982109" y="476131"/>
            <a:ext cx="5740235" cy="5913546"/>
          </a:xfrm>
          <a:prstGeom prst="rect">
            <a:avLst/>
          </a:prstGeom>
        </p:spPr>
      </p:pic>
      <p:sp>
        <p:nvSpPr>
          <p:cNvPr id="4" name="Object 3"/>
          <p:cNvSpPr/>
          <p:nvPr/>
        </p:nvSpPr>
        <p:spPr>
          <a:xfrm>
            <a:off x="1264526" y="3237485"/>
            <a:ext cx="3453056" cy="853227"/>
          </a:xfrm>
          <a:prstGeom prst="rect">
            <a:avLst/>
          </a:prstGeom>
          <a:noFill/>
        </p:spPr>
        <p:txBody>
          <a:bodyPr wrap="square" lIns="0" tIns="0" rIns="0" bIns="0" rtlCol="0" anchor="t"/>
          <a:lstStyle/>
          <a:p>
            <a:pPr marL="0" marR="0" lvl="0" indent="0" algn="ctr" defTabSz="914400" rtl="0" eaLnBrk="1" fontAlgn="auto" latinLnBrk="0" hangingPunct="1">
              <a:lnSpc>
                <a:spcPts val="3360"/>
              </a:lnSpc>
              <a:spcBef>
                <a:spcPts val="0"/>
              </a:spcBef>
              <a:spcAft>
                <a:spcPts val="0"/>
              </a:spcAft>
              <a:buClrTx/>
              <a:buSzTx/>
              <a:buFontTx/>
              <a:buNone/>
              <a:tabLst/>
              <a:defRPr/>
            </a:pPr>
            <a:r>
              <a:rPr kumimoji="0" lang="en-US" sz="3000" b="0" i="0" u="none" strike="noStrike" kern="0" cap="none" spc="90" normalizeH="0" baseline="0" noProof="0" dirty="0">
                <a:ln>
                  <a:noFill/>
                </a:ln>
                <a:solidFill>
                  <a:srgbClr val="FFFFFF"/>
                </a:solidFill>
                <a:effectLst/>
                <a:uLnTx/>
                <a:uFillTx/>
                <a:latin typeface="Times New Roman" panose="02020603050405020304" pitchFamily="18" charset="0"/>
                <a:ea typeface="Jost*" pitchFamily="34" charset="-122"/>
                <a:cs typeface="Times New Roman" panose="02020603050405020304" pitchFamily="18" charset="0"/>
              </a:rPr>
              <a:t>WHY WEATHER DATA ANALYSIS?</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5" name="Object 4"/>
          <p:cNvSpPr/>
          <p:nvPr/>
        </p:nvSpPr>
        <p:spPr>
          <a:xfrm>
            <a:off x="241398" y="4231171"/>
            <a:ext cx="5499312" cy="2139732"/>
          </a:xfrm>
          <a:prstGeom prst="rect">
            <a:avLst/>
          </a:prstGeom>
          <a:noFill/>
        </p:spPr>
        <p:txBody>
          <a:bodyPr wrap="square" lIns="0" tIns="0" rIns="0" bIns="0" rtlCol="0" anchor="t"/>
          <a:lstStyle/>
          <a:p>
            <a:pPr marL="0" marR="0" lvl="0" indent="0" algn="ctr" defTabSz="914400" rtl="0" eaLnBrk="1" fontAlgn="auto" latinLnBrk="0" hangingPunct="1">
              <a:lnSpc>
                <a:spcPts val="2107"/>
              </a:lnSpc>
              <a:spcBef>
                <a:spcPts val="1085"/>
              </a:spcBef>
              <a:spcAft>
                <a:spcPts val="0"/>
              </a:spcAft>
              <a:buClrTx/>
              <a:buSzTx/>
              <a:buFontTx/>
              <a:buNone/>
              <a:tabLst/>
              <a:defRPr/>
            </a:pPr>
            <a:r>
              <a:rPr kumimoji="0" lang="en-US" sz="1584" b="0" i="0" u="none" strike="noStrike" kern="0" cap="none" spc="47" normalizeH="0" baseline="0" noProof="0" dirty="0">
                <a:ln>
                  <a:noFill/>
                </a:ln>
                <a:solidFill>
                  <a:srgbClr val="FFFFFF">
                    <a:alpha val="80000"/>
                  </a:srgbClr>
                </a:solidFill>
                <a:effectLst/>
                <a:uLnTx/>
                <a:uFillTx/>
                <a:latin typeface="Cambria Math" panose="02040503050406030204" pitchFamily="18" charset="0"/>
                <a:ea typeface="Cambria Math" panose="02040503050406030204" pitchFamily="18" charset="0"/>
                <a:cs typeface="Jost*" pitchFamily="34" charset="-120"/>
              </a:rPr>
              <a:t>Weather data analysis provides valuable insights that can significantly benefit various industries. By understanding weather patterns, trends, and anomalies, businesses can make more informed decisions, optimize operations, and mitigate risks. This information is crucial for industries such as agriculture, transportation, and energy, which are heavily influenced by weather conditions.</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endParaRPr>
          </a:p>
        </p:txBody>
      </p:sp>
      <p:sp>
        <p:nvSpPr>
          <p:cNvPr id="6" name="Object 4">
            <a:extLst>
              <a:ext uri="{FF2B5EF4-FFF2-40B4-BE49-F238E27FC236}">
                <a16:creationId xmlns:a16="http://schemas.microsoft.com/office/drawing/2014/main" id="{48220E16-6CD8-2B8D-30F0-3169C4F1C7C9}"/>
              </a:ext>
            </a:extLst>
          </p:cNvPr>
          <p:cNvSpPr/>
          <p:nvPr/>
        </p:nvSpPr>
        <p:spPr>
          <a:xfrm>
            <a:off x="241398" y="1836698"/>
            <a:ext cx="5499312" cy="1007226"/>
          </a:xfrm>
          <a:prstGeom prst="rect">
            <a:avLst/>
          </a:prstGeom>
          <a:noFill/>
        </p:spPr>
        <p:txBody>
          <a:bodyPr wrap="square" lIns="0" tIns="0" rIns="0" bIns="0" rtlCol="0" anchor="t"/>
          <a:lstStyle/>
          <a:p>
            <a:pPr marL="0" marR="0" lvl="0" indent="0" algn="ctr" defTabSz="914400" rtl="0" eaLnBrk="1" fontAlgn="auto" latinLnBrk="0" hangingPunct="1">
              <a:lnSpc>
                <a:spcPts val="2107"/>
              </a:lnSpc>
              <a:spcBef>
                <a:spcPts val="1085"/>
              </a:spcBef>
              <a:spcAft>
                <a:spcPts val="0"/>
              </a:spcAft>
              <a:buClrTx/>
              <a:buSzTx/>
              <a:buFontTx/>
              <a:buNone/>
              <a:tabLst/>
              <a:defRPr/>
            </a:pPr>
            <a:r>
              <a:rPr kumimoji="0" lang="en-US" sz="1584" b="0" i="0" u="none" strike="noStrike" kern="0" cap="none" spc="47" normalizeH="0" baseline="0" noProof="0" dirty="0">
                <a:ln>
                  <a:noFill/>
                </a:ln>
                <a:solidFill>
                  <a:srgbClr val="FFFFFF">
                    <a:alpha val="80000"/>
                  </a:srgbClr>
                </a:solidFill>
                <a:effectLst/>
                <a:uLnTx/>
                <a:uFillTx/>
                <a:latin typeface="Cambria Math" panose="02040503050406030204" pitchFamily="18" charset="0"/>
                <a:ea typeface="Cambria Math" panose="02040503050406030204" pitchFamily="18" charset="0"/>
                <a:cs typeface="Jost*" pitchFamily="34" charset="-120"/>
              </a:rPr>
              <a:t>The study of atmospheric conditions over a specific period to understand weather patterns and trends. It involves collecting, processing, and interpreting weather data.</a:t>
            </a:r>
          </a:p>
        </p:txBody>
      </p:sp>
      <p:sp>
        <p:nvSpPr>
          <p:cNvPr id="7" name="Object 3">
            <a:extLst>
              <a:ext uri="{FF2B5EF4-FFF2-40B4-BE49-F238E27FC236}">
                <a16:creationId xmlns:a16="http://schemas.microsoft.com/office/drawing/2014/main" id="{C8F0085F-089C-1AFC-42E5-FE2E3CEE2BBE}"/>
              </a:ext>
            </a:extLst>
          </p:cNvPr>
          <p:cNvSpPr/>
          <p:nvPr/>
        </p:nvSpPr>
        <p:spPr>
          <a:xfrm>
            <a:off x="1316907" y="903495"/>
            <a:ext cx="3348296" cy="853227"/>
          </a:xfrm>
          <a:prstGeom prst="rect">
            <a:avLst/>
          </a:prstGeom>
          <a:noFill/>
        </p:spPr>
        <p:txBody>
          <a:bodyPr wrap="square" lIns="0" tIns="0" rIns="0" bIns="0" rtlCol="0" anchor="t"/>
          <a:lstStyle/>
          <a:p>
            <a:pPr marL="0" marR="0" lvl="0" indent="0" algn="ctr" defTabSz="914400" rtl="0" eaLnBrk="1" fontAlgn="auto" latinLnBrk="0" hangingPunct="1">
              <a:lnSpc>
                <a:spcPts val="3360"/>
              </a:lnSpc>
              <a:spcBef>
                <a:spcPts val="0"/>
              </a:spcBef>
              <a:spcAft>
                <a:spcPts val="0"/>
              </a:spcAft>
              <a:buClrTx/>
              <a:buSzTx/>
              <a:buFontTx/>
              <a:buNone/>
              <a:tabLst/>
              <a:defRPr/>
            </a:pPr>
            <a:r>
              <a:rPr kumimoji="0" lang="en-US" sz="3000" b="0" i="0" u="none" strike="noStrike" kern="0" cap="none" spc="90" normalizeH="0" baseline="0" noProof="0" dirty="0">
                <a:ln>
                  <a:noFill/>
                </a:ln>
                <a:solidFill>
                  <a:srgbClr val="FFFFFF"/>
                </a:solidFill>
                <a:effectLst/>
                <a:uLnTx/>
                <a:uFillTx/>
                <a:latin typeface="Times New Roman" panose="02020603050405020304" pitchFamily="18" charset="0"/>
                <a:ea typeface="Jost*" pitchFamily="34" charset="-122"/>
                <a:cs typeface="Times New Roman" panose="02020603050405020304" pitchFamily="18" charset="0"/>
              </a:rPr>
              <a:t>What is Weather Analysis?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Times New Roman" panose="02020603050405020304" pitchFamily="18" charset="0"/>
                <a:ea typeface="Jost*" pitchFamily="34" charset="-122"/>
                <a:cs typeface="Times New Roman" panose="02020603050405020304" pitchFamily="18" charset="0"/>
              </a:rPr>
              <a:t>DATA SOURCES</a:t>
            </a:r>
            <a:endParaRPr lang="en-US" dirty="0">
              <a:latin typeface="Times New Roman" panose="02020603050405020304" pitchFamily="18" charset="0"/>
              <a:cs typeface="Times New Roman" panose="02020603050405020304" pitchFamily="18" charset="0"/>
            </a:endParaRPr>
          </a:p>
        </p:txBody>
      </p:sp>
      <p:sp>
        <p:nvSpPr>
          <p:cNvPr id="3" name="Object 2"/>
          <p:cNvSpPr/>
          <p:nvPr/>
        </p:nvSpPr>
        <p:spPr>
          <a:xfrm>
            <a:off x="912876" y="1670077"/>
            <a:ext cx="10363199" cy="4787973"/>
          </a:xfrm>
          <a:prstGeom prst="rect">
            <a:avLst/>
          </a:prstGeom>
          <a:noFill/>
        </p:spPr>
        <p:txBody>
          <a:bodyPr wrap="square" lIns="0" tIns="0" rIns="0" bIns="0" rtlCol="0" anchor="t"/>
          <a:lstStyle/>
          <a:p>
            <a:pPr marL="242900" indent="-242900" algn="l">
              <a:lnSpc>
                <a:spcPts val="3062"/>
              </a:lnSpc>
              <a:buSzPct val="100000"/>
              <a:buChar char="•"/>
            </a:pPr>
            <a:r>
              <a:rPr lang="en-US" sz="2000" kern="0" spc="73" dirty="0">
                <a:solidFill>
                  <a:srgbClr val="000000"/>
                </a:solidFill>
                <a:latin typeface="Cambria Math" panose="02040503050406030204" pitchFamily="18" charset="0"/>
                <a:ea typeface="Cambria Math" panose="02040503050406030204" pitchFamily="18" charset="0"/>
                <a:cs typeface="Jost*" pitchFamily="34" charset="-120"/>
              </a:rPr>
              <a:t>National Oceanic and Atmospheric Administration (NOAA)</a:t>
            </a:r>
            <a:endParaRPr lang="en-US" sz="2000" kern="0" spc="46" dirty="0">
              <a:solidFill>
                <a:srgbClr val="000000">
                  <a:alpha val="80000"/>
                </a:srgbClr>
              </a:solidFill>
              <a:latin typeface="Cambria Math" panose="02040503050406030204" pitchFamily="18" charset="0"/>
              <a:ea typeface="Cambria Math" panose="02040503050406030204" pitchFamily="18" charset="0"/>
              <a:cs typeface="Jost*" pitchFamily="34" charset="-120"/>
            </a:endParaRPr>
          </a:p>
          <a:p>
            <a:pPr marL="242900" indent="-242900" algn="l">
              <a:lnSpc>
                <a:spcPts val="3062"/>
              </a:lnSpc>
              <a:spcBef>
                <a:spcPts val="2549"/>
              </a:spcBef>
              <a:buSzPct val="100000"/>
              <a:buChar char="•"/>
            </a:pPr>
            <a:r>
              <a:rPr lang="en-US" sz="2000" kern="0" spc="73" dirty="0">
                <a:solidFill>
                  <a:srgbClr val="000000"/>
                </a:solidFill>
                <a:latin typeface="Cambria Math" panose="02040503050406030204" pitchFamily="18" charset="0"/>
                <a:ea typeface="Cambria Math" panose="02040503050406030204" pitchFamily="18" charset="0"/>
                <a:cs typeface="Jost*" pitchFamily="34" charset="-120"/>
              </a:rPr>
              <a:t>Weather Underground</a:t>
            </a:r>
          </a:p>
          <a:p>
            <a:pPr marL="242900" indent="-242900" algn="l">
              <a:lnSpc>
                <a:spcPts val="3062"/>
              </a:lnSpc>
              <a:spcBef>
                <a:spcPts val="2549"/>
              </a:spcBef>
              <a:buSzPct val="100000"/>
              <a:buChar char="•"/>
            </a:pPr>
            <a:r>
              <a:rPr lang="en-US" sz="2000" kern="0" spc="73" dirty="0" err="1">
                <a:solidFill>
                  <a:srgbClr val="000000"/>
                </a:solidFill>
                <a:latin typeface="Cambria Math" panose="02040503050406030204" pitchFamily="18" charset="0"/>
                <a:ea typeface="Cambria Math" panose="02040503050406030204" pitchFamily="18" charset="0"/>
                <a:cs typeface="Jost*" pitchFamily="34" charset="-120"/>
              </a:rPr>
              <a:t>OpenWeatherMap</a:t>
            </a:r>
            <a:endParaRPr lang="en-US" sz="2000" kern="0" spc="73" dirty="0">
              <a:solidFill>
                <a:srgbClr val="000000"/>
              </a:solidFill>
              <a:latin typeface="Cambria Math" panose="02040503050406030204" pitchFamily="18" charset="0"/>
              <a:ea typeface="Cambria Math" panose="02040503050406030204" pitchFamily="18" charset="0"/>
              <a:cs typeface="Jost*" pitchFamily="34" charset="-120"/>
            </a:endParaRPr>
          </a:p>
          <a:p>
            <a:pPr marL="242900" indent="-242900" algn="l">
              <a:lnSpc>
                <a:spcPts val="3062"/>
              </a:lnSpc>
              <a:spcBef>
                <a:spcPts val="2549"/>
              </a:spcBef>
              <a:buSzPct val="100000"/>
              <a:buChar char="•"/>
            </a:pPr>
            <a:r>
              <a:rPr lang="en-US" sz="2000" kern="0" spc="73" dirty="0">
                <a:solidFill>
                  <a:srgbClr val="000000"/>
                </a:solidFill>
                <a:latin typeface="Cambria Math" panose="02040503050406030204" pitchFamily="18" charset="0"/>
                <a:ea typeface="Cambria Math" panose="02040503050406030204" pitchFamily="18" charset="0"/>
                <a:cs typeface="Jost*" pitchFamily="34" charset="-120"/>
              </a:rPr>
              <a:t>Dark Sky API</a:t>
            </a:r>
          </a:p>
          <a:p>
            <a:pPr marL="242900" indent="-242900" algn="l">
              <a:lnSpc>
                <a:spcPts val="3062"/>
              </a:lnSpc>
              <a:spcBef>
                <a:spcPts val="2549"/>
              </a:spcBef>
              <a:buSzPct val="100000"/>
              <a:buChar char="•"/>
            </a:pPr>
            <a:r>
              <a:rPr lang="en-US" sz="2000" kern="0" spc="73" dirty="0">
                <a:solidFill>
                  <a:srgbClr val="000000"/>
                </a:solidFill>
                <a:latin typeface="Cambria Math" panose="02040503050406030204" pitchFamily="18" charset="0"/>
                <a:ea typeface="Cambria Math" panose="02040503050406030204" pitchFamily="18" charset="0"/>
                <a:cs typeface="Jost*" pitchFamily="34" charset="-120"/>
              </a:rPr>
              <a:t>Collected Data Sources: </a:t>
            </a:r>
            <a:r>
              <a:rPr lang="en-US" sz="2000" kern="0" spc="73" dirty="0">
                <a:solidFill>
                  <a:srgbClr val="000000"/>
                </a:solidFill>
                <a:latin typeface="Cambria Math" panose="02040503050406030204" pitchFamily="18" charset="0"/>
                <a:ea typeface="Cambria Math" panose="02040503050406030204" pitchFamily="18" charset="0"/>
                <a:cs typeface="Jost*" pitchFamily="34" charset="-120"/>
                <a:hlinkClick r:id="rId3" action="ppaction://hlinkfile"/>
              </a:rPr>
              <a:t>India Weather Data </a:t>
            </a:r>
            <a:r>
              <a:rPr lang="en-US" sz="2000" kern="0" spc="73" dirty="0">
                <a:solidFill>
                  <a:srgbClr val="000000"/>
                </a:solidFill>
                <a:latin typeface="Cambria Math" panose="02040503050406030204" pitchFamily="18" charset="0"/>
                <a:ea typeface="Cambria Math" panose="02040503050406030204" pitchFamily="18" charset="0"/>
                <a:cs typeface="Jost*" pitchFamily="34" charset="-120"/>
              </a:rPr>
              <a:t>(</a:t>
            </a:r>
            <a:r>
              <a:rPr lang="en-US" sz="2000" kern="0" spc="73" dirty="0">
                <a:solidFill>
                  <a:srgbClr val="000000"/>
                </a:solidFill>
                <a:latin typeface="Cambria Math" panose="02040503050406030204" pitchFamily="18" charset="0"/>
                <a:ea typeface="Cambria Math" panose="02040503050406030204" pitchFamily="18" charset="0"/>
                <a:cs typeface="Jost*" pitchFamily="34" charset="-120"/>
                <a:hlinkClick r:id="rId4"/>
              </a:rPr>
              <a:t>source</a:t>
            </a:r>
            <a:r>
              <a:rPr lang="en-US" sz="2000" kern="0" spc="73" dirty="0">
                <a:solidFill>
                  <a:srgbClr val="000000"/>
                </a:solidFill>
                <a:latin typeface="Cambria Math" panose="02040503050406030204" pitchFamily="18" charset="0"/>
                <a:ea typeface="Cambria Math" panose="02040503050406030204" pitchFamily="18" charset="0"/>
                <a:cs typeface="Jost*" pitchFamily="34" charset="-120"/>
              </a:rPr>
              <a:t>), </a:t>
            </a:r>
            <a:r>
              <a:rPr lang="en-US" sz="2000" kern="0" spc="73" dirty="0">
                <a:solidFill>
                  <a:srgbClr val="000000"/>
                </a:solidFill>
                <a:latin typeface="Cambria Math" panose="02040503050406030204" pitchFamily="18" charset="0"/>
                <a:ea typeface="Cambria Math" panose="02040503050406030204" pitchFamily="18" charset="0"/>
                <a:cs typeface="Jost*" pitchFamily="34" charset="-120"/>
                <a:hlinkClick r:id="rId5" action="ppaction://hlinkfile"/>
              </a:rPr>
              <a:t>BBSR Weather Data </a:t>
            </a:r>
            <a:r>
              <a:rPr lang="en-US" sz="2000" kern="0" spc="73" dirty="0">
                <a:solidFill>
                  <a:srgbClr val="000000"/>
                </a:solidFill>
                <a:latin typeface="Cambria Math" panose="02040503050406030204" pitchFamily="18" charset="0"/>
                <a:ea typeface="Cambria Math" panose="02040503050406030204" pitchFamily="18" charset="0"/>
                <a:cs typeface="Jost*" pitchFamily="34" charset="-120"/>
              </a:rPr>
              <a:t>(</a:t>
            </a:r>
            <a:r>
              <a:rPr lang="en-US" sz="2000" kern="0" spc="73" dirty="0">
                <a:solidFill>
                  <a:srgbClr val="000000"/>
                </a:solidFill>
                <a:latin typeface="Cambria Math" panose="02040503050406030204" pitchFamily="18" charset="0"/>
                <a:ea typeface="Cambria Math" panose="02040503050406030204" pitchFamily="18" charset="0"/>
                <a:cs typeface="Jost*" pitchFamily="34" charset="-120"/>
                <a:hlinkClick r:id="rId6"/>
              </a:rPr>
              <a:t>source</a:t>
            </a:r>
            <a:r>
              <a:rPr lang="en-US" sz="2000" kern="0" spc="73" dirty="0">
                <a:solidFill>
                  <a:srgbClr val="000000"/>
                </a:solidFill>
                <a:latin typeface="Cambria Math" panose="02040503050406030204" pitchFamily="18" charset="0"/>
                <a:ea typeface="Cambria Math" panose="02040503050406030204" pitchFamily="18" charset="0"/>
                <a:cs typeface="Jost*" pitchFamily="34" charset="-120"/>
              </a:rPr>
              <a:t>) </a:t>
            </a:r>
          </a:p>
          <a:p>
            <a:pPr marL="242900" indent="-242900" algn="l">
              <a:lnSpc>
                <a:spcPts val="3062"/>
              </a:lnSpc>
              <a:spcBef>
                <a:spcPts val="2549"/>
              </a:spcBef>
              <a:buSzPct val="100000"/>
              <a:buChar char="•"/>
            </a:pPr>
            <a:endParaRPr lang="en-US" sz="2000" kern="0" spc="73" dirty="0">
              <a:solidFill>
                <a:srgbClr val="000000"/>
              </a:solidFill>
              <a:latin typeface="Cambria Math" panose="02040503050406030204" pitchFamily="18" charset="0"/>
              <a:ea typeface="Cambria Math" panose="02040503050406030204" pitchFamily="18" charset="0"/>
              <a:cs typeface="Jost*" pitchFamily="34" charset="-12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lIns="0" tIns="0" rIns="0" bIns="0" rtlCol="0" anchor="t"/>
          <a:lstStyle/>
          <a:p>
            <a:pPr marL="0" marR="0" lvl="0" indent="0" algn="ctr" defTabSz="914400" rtl="0" eaLnBrk="1" fontAlgn="auto" latinLnBrk="0" hangingPunct="1">
              <a:lnSpc>
                <a:spcPts val="3360"/>
              </a:lnSpc>
              <a:spcBef>
                <a:spcPts val="0"/>
              </a:spcBef>
              <a:spcAft>
                <a:spcPts val="0"/>
              </a:spcAft>
              <a:buClrTx/>
              <a:buSzTx/>
              <a:buFontTx/>
              <a:buNone/>
              <a:tabLst/>
              <a:defRPr/>
            </a:pPr>
            <a:r>
              <a:rPr kumimoji="0" lang="en-US" sz="3000" b="0" i="0" u="none" strike="noStrike" kern="0" cap="none" spc="90" normalizeH="0" baseline="0" noProof="0" dirty="0">
                <a:ln>
                  <a:noFill/>
                </a:ln>
                <a:solidFill>
                  <a:srgbClr val="000000"/>
                </a:solidFill>
                <a:effectLst/>
                <a:uLnTx/>
                <a:uFillTx/>
                <a:latin typeface="Times New Roman" panose="02020603050405020304" pitchFamily="18" charset="0"/>
                <a:ea typeface="Jost*" pitchFamily="34" charset="-122"/>
                <a:cs typeface="Times New Roman" panose="02020603050405020304" pitchFamily="18" charset="0"/>
              </a:rPr>
              <a:t>RESOURCES AND FURTHER READING</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 name="Object 2"/>
          <p:cNvSpPr/>
          <p:nvPr/>
        </p:nvSpPr>
        <p:spPr>
          <a:xfrm>
            <a:off x="476131" y="1514096"/>
            <a:ext cx="3618595" cy="3294826"/>
          </a:xfrm>
          <a:prstGeom prst="rect">
            <a:avLst/>
          </a:prstGeom>
          <a:solidFill>
            <a:srgbClr val="FFFFFF"/>
          </a:solidFill>
        </p:spPr>
      </p:sp>
      <p:pic>
        <p:nvPicPr>
          <p:cNvPr id="4" name="Object 3"/>
          <p:cNvPicPr>
            <a:picLocks noChangeAspect="1"/>
          </p:cNvPicPr>
          <p:nvPr/>
        </p:nvPicPr>
        <p:blipFill>
          <a:blip r:embed="rId3"/>
          <a:srcRect l="32114" t="9914" r="32114" b="9914"/>
          <a:stretch/>
        </p:blipFill>
        <p:spPr>
          <a:xfrm>
            <a:off x="476131" y="1514096"/>
            <a:ext cx="3618595" cy="3294826"/>
          </a:xfrm>
          <a:prstGeom prst="rect">
            <a:avLst/>
          </a:prstGeom>
        </p:spPr>
      </p:pic>
      <p:sp>
        <p:nvSpPr>
          <p:cNvPr id="5" name="Object 4"/>
          <p:cNvSpPr/>
          <p:nvPr/>
        </p:nvSpPr>
        <p:spPr>
          <a:xfrm>
            <a:off x="295201" y="4943906"/>
            <a:ext cx="3980455" cy="259134"/>
          </a:xfrm>
          <a:prstGeom prst="rect">
            <a:avLst/>
          </a:prstGeom>
          <a:noFill/>
        </p:spPr>
        <p:txBody>
          <a:bodyPr wrap="square" lIns="0" tIns="0" rIns="0" bIns="0" rtlCol="0" anchor="t"/>
          <a:lstStyle/>
          <a:p>
            <a:pPr marL="0" marR="0" lvl="0" indent="0" algn="ctr" defTabSz="914400" rtl="0" eaLnBrk="1" fontAlgn="auto" latinLnBrk="0" hangingPunct="1">
              <a:lnSpc>
                <a:spcPts val="2042"/>
              </a:lnSpc>
              <a:spcBef>
                <a:spcPts val="0"/>
              </a:spcBef>
              <a:spcAft>
                <a:spcPts val="0"/>
              </a:spcAft>
              <a:buClrTx/>
              <a:buSzTx/>
              <a:buFontTx/>
              <a:buNone/>
              <a:tabLst/>
              <a:defRPr/>
            </a:pPr>
            <a:r>
              <a:rPr kumimoji="0" lang="en-US" sz="1620" b="0" i="0" u="none" strike="noStrike" kern="0" cap="none" spc="49"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Jost*" pitchFamily="34" charset="-120"/>
              </a:rPr>
              <a:t>Python Data Analysis Library (Pandas)</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endParaRPr>
          </a:p>
        </p:txBody>
      </p:sp>
      <p:sp>
        <p:nvSpPr>
          <p:cNvPr id="6" name="Object 5"/>
          <p:cNvSpPr/>
          <p:nvPr/>
        </p:nvSpPr>
        <p:spPr>
          <a:xfrm>
            <a:off x="295201" y="5282673"/>
            <a:ext cx="3799525" cy="668488"/>
          </a:xfrm>
          <a:prstGeom prst="rect">
            <a:avLst/>
          </a:prstGeom>
          <a:noFill/>
        </p:spPr>
        <p:txBody>
          <a:bodyPr wrap="square" lIns="0" tIns="0" rIns="0" bIns="0" rtlCol="0" anchor="t"/>
          <a:lstStyle/>
          <a:p>
            <a:pPr marL="0" marR="0" lvl="0" indent="0" algn="ctr" defTabSz="914400" rtl="0" eaLnBrk="1" fontAlgn="auto" latinLnBrk="0" hangingPunct="1">
              <a:lnSpc>
                <a:spcPts val="1756"/>
              </a:lnSpc>
              <a:spcBef>
                <a:spcPts val="615"/>
              </a:spcBef>
              <a:spcAft>
                <a:spcPts val="0"/>
              </a:spcAft>
              <a:buClrTx/>
              <a:buSzTx/>
              <a:buFontTx/>
              <a:buNone/>
              <a:tabLst/>
              <a:defRPr/>
            </a:pPr>
            <a:r>
              <a:rPr kumimoji="0" lang="en-US" sz="1320" b="0" i="0" u="none" strike="noStrike" kern="0" cap="none" spc="40" normalizeH="0" baseline="0" noProof="0" dirty="0">
                <a:ln>
                  <a:noFill/>
                </a:ln>
                <a:solidFill>
                  <a:srgbClr val="000000">
                    <a:alpha val="80000"/>
                  </a:srgbClr>
                </a:solidFill>
                <a:effectLst/>
                <a:uLnTx/>
                <a:uFillTx/>
                <a:latin typeface="Cambria Math" panose="02040503050406030204" pitchFamily="18" charset="0"/>
                <a:ea typeface="Cambria Math" panose="02040503050406030204" pitchFamily="18" charset="0"/>
                <a:cs typeface="Jost*" pitchFamily="34" charset="-120"/>
              </a:rPr>
              <a:t>Pandas is a powerful open-source library for data manipulation and analysis, ideal for working with weather data in Python.</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endParaRPr>
          </a:p>
        </p:txBody>
      </p:sp>
      <p:sp>
        <p:nvSpPr>
          <p:cNvPr id="7" name="Object 6"/>
          <p:cNvSpPr/>
          <p:nvPr/>
        </p:nvSpPr>
        <p:spPr>
          <a:xfrm>
            <a:off x="4285178" y="1514096"/>
            <a:ext cx="3618595" cy="3294826"/>
          </a:xfrm>
          <a:prstGeom prst="rect">
            <a:avLst/>
          </a:prstGeom>
          <a:solidFill>
            <a:srgbClr val="283D6B"/>
          </a:solidFill>
        </p:spPr>
      </p:sp>
      <p:pic>
        <p:nvPicPr>
          <p:cNvPr id="8" name="Object 7"/>
          <p:cNvPicPr>
            <a:picLocks noChangeAspect="1"/>
          </p:cNvPicPr>
          <p:nvPr/>
        </p:nvPicPr>
        <p:blipFill>
          <a:blip r:embed="rId4"/>
          <a:srcRect l="29224" t="9914" r="29224" b="9914"/>
          <a:stretch/>
        </p:blipFill>
        <p:spPr>
          <a:xfrm>
            <a:off x="4285178" y="1514096"/>
            <a:ext cx="3618595" cy="3294826"/>
          </a:xfrm>
          <a:prstGeom prst="rect">
            <a:avLst/>
          </a:prstGeom>
        </p:spPr>
      </p:pic>
      <p:sp>
        <p:nvSpPr>
          <p:cNvPr id="9" name="Object 8"/>
          <p:cNvSpPr/>
          <p:nvPr/>
        </p:nvSpPr>
        <p:spPr>
          <a:xfrm>
            <a:off x="4104249" y="4943906"/>
            <a:ext cx="3980455" cy="518269"/>
          </a:xfrm>
          <a:prstGeom prst="rect">
            <a:avLst/>
          </a:prstGeom>
          <a:noFill/>
        </p:spPr>
        <p:txBody>
          <a:bodyPr wrap="square" lIns="0" tIns="0" rIns="0" bIns="0" rtlCol="0" anchor="t"/>
          <a:lstStyle/>
          <a:p>
            <a:pPr marL="0" marR="0" lvl="0" indent="0" algn="ctr" defTabSz="914400" rtl="0" eaLnBrk="1" fontAlgn="auto" latinLnBrk="0" hangingPunct="1">
              <a:lnSpc>
                <a:spcPts val="2042"/>
              </a:lnSpc>
              <a:spcBef>
                <a:spcPts val="0"/>
              </a:spcBef>
              <a:spcAft>
                <a:spcPts val="0"/>
              </a:spcAft>
              <a:buClrTx/>
              <a:buSzTx/>
              <a:buFontTx/>
              <a:buNone/>
              <a:tabLst/>
              <a:defRPr/>
            </a:pPr>
            <a:r>
              <a:rPr kumimoji="0" lang="en-US" sz="1620" b="0" i="0" u="none" strike="noStrike" kern="0" cap="none" spc="49"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Jost*" pitchFamily="34" charset="-120"/>
              </a:rPr>
              <a:t>Plotly, Matplotlib and Seaborn Visualization Libraries</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endParaRPr>
          </a:p>
        </p:txBody>
      </p:sp>
      <p:sp>
        <p:nvSpPr>
          <p:cNvPr id="10" name="Object 9"/>
          <p:cNvSpPr/>
          <p:nvPr/>
        </p:nvSpPr>
        <p:spPr>
          <a:xfrm>
            <a:off x="4104249" y="5541807"/>
            <a:ext cx="3809047" cy="891317"/>
          </a:xfrm>
          <a:prstGeom prst="rect">
            <a:avLst/>
          </a:prstGeom>
          <a:noFill/>
        </p:spPr>
        <p:txBody>
          <a:bodyPr wrap="square" lIns="0" tIns="0" rIns="0" bIns="0" rtlCol="0" anchor="t"/>
          <a:lstStyle/>
          <a:p>
            <a:pPr marL="0" marR="0" lvl="0" indent="0" algn="ctr" defTabSz="914400" rtl="0" eaLnBrk="1" fontAlgn="auto" latinLnBrk="0" hangingPunct="1">
              <a:lnSpc>
                <a:spcPts val="1756"/>
              </a:lnSpc>
              <a:spcBef>
                <a:spcPts val="615"/>
              </a:spcBef>
              <a:spcAft>
                <a:spcPts val="0"/>
              </a:spcAft>
              <a:buClrTx/>
              <a:buSzTx/>
              <a:buFontTx/>
              <a:buNone/>
              <a:tabLst/>
              <a:defRPr/>
            </a:pPr>
            <a:r>
              <a:rPr kumimoji="0" lang="en-US" sz="1320" b="0" i="0" u="none" strike="noStrike" kern="0" cap="none" spc="40" normalizeH="0" baseline="0" noProof="0" dirty="0">
                <a:ln>
                  <a:noFill/>
                </a:ln>
                <a:solidFill>
                  <a:srgbClr val="000000">
                    <a:alpha val="80000"/>
                  </a:srgbClr>
                </a:solidFill>
                <a:effectLst/>
                <a:uLnTx/>
                <a:uFillTx/>
                <a:latin typeface="Cambria Math" panose="02040503050406030204" pitchFamily="18" charset="0"/>
                <a:ea typeface="Cambria Math" panose="02040503050406030204" pitchFamily="18" charset="0"/>
                <a:cs typeface="Jost*" pitchFamily="34" charset="-120"/>
              </a:rPr>
              <a:t>These popular Python visualization libraries can be used to create informative and visually appealing plots and graphs to explore weather data.</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endParaRPr>
          </a:p>
        </p:txBody>
      </p:sp>
      <p:sp>
        <p:nvSpPr>
          <p:cNvPr id="11" name="Object 10"/>
          <p:cNvSpPr/>
          <p:nvPr/>
        </p:nvSpPr>
        <p:spPr>
          <a:xfrm>
            <a:off x="8094226" y="1514096"/>
            <a:ext cx="3618595" cy="3294826"/>
          </a:xfrm>
          <a:prstGeom prst="rect">
            <a:avLst/>
          </a:prstGeom>
          <a:solidFill>
            <a:srgbClr val="283D6B"/>
          </a:solidFill>
        </p:spPr>
      </p:sp>
      <p:pic>
        <p:nvPicPr>
          <p:cNvPr id="12" name="Object 11"/>
          <p:cNvPicPr>
            <a:picLocks noChangeAspect="1"/>
          </p:cNvPicPr>
          <p:nvPr/>
        </p:nvPicPr>
        <p:blipFill>
          <a:blip r:embed="rId5"/>
          <a:srcRect l="27987" t="9914" r="27987" b="9914"/>
          <a:stretch/>
        </p:blipFill>
        <p:spPr>
          <a:xfrm>
            <a:off x="8094226" y="1514096"/>
            <a:ext cx="3618595" cy="3294826"/>
          </a:xfrm>
          <a:prstGeom prst="rect">
            <a:avLst/>
          </a:prstGeom>
        </p:spPr>
      </p:pic>
      <p:sp>
        <p:nvSpPr>
          <p:cNvPr id="13" name="Object 12"/>
          <p:cNvSpPr/>
          <p:nvPr/>
        </p:nvSpPr>
        <p:spPr>
          <a:xfrm>
            <a:off x="7913296" y="4943906"/>
            <a:ext cx="3980455" cy="518269"/>
          </a:xfrm>
          <a:prstGeom prst="rect">
            <a:avLst/>
          </a:prstGeom>
          <a:noFill/>
        </p:spPr>
        <p:txBody>
          <a:bodyPr wrap="square" lIns="0" tIns="0" rIns="0" bIns="0" rtlCol="0" anchor="t"/>
          <a:lstStyle/>
          <a:p>
            <a:pPr marL="0" marR="0" lvl="0" indent="0" algn="ctr" defTabSz="914400" rtl="0" eaLnBrk="1" fontAlgn="auto" latinLnBrk="0" hangingPunct="1">
              <a:lnSpc>
                <a:spcPts val="2042"/>
              </a:lnSpc>
              <a:spcBef>
                <a:spcPts val="0"/>
              </a:spcBef>
              <a:spcAft>
                <a:spcPts val="0"/>
              </a:spcAft>
              <a:buClrTx/>
              <a:buSzTx/>
              <a:buFontTx/>
              <a:buNone/>
              <a:tabLst/>
              <a:defRPr/>
            </a:pPr>
            <a:r>
              <a:rPr kumimoji="0" lang="en-US" sz="1620" b="0" i="0" u="none" strike="noStrike" kern="0" cap="none" spc="49" normalizeH="0" baseline="0" noProof="0" dirty="0">
                <a:ln>
                  <a:noFill/>
                </a:ln>
                <a:solidFill>
                  <a:srgbClr val="000000"/>
                </a:solidFill>
                <a:effectLst/>
                <a:uLnTx/>
                <a:uFillTx/>
                <a:latin typeface="Cambria Math" panose="02040503050406030204" pitchFamily="18" charset="0"/>
                <a:ea typeface="Cambria Math" panose="02040503050406030204" pitchFamily="18" charset="0"/>
                <a:cs typeface="Jost*" pitchFamily="34" charset="-120"/>
              </a:rPr>
              <a:t>National Oceanic and Atmospheric Administration (NOAA) Weather Data</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endParaRPr>
          </a:p>
        </p:txBody>
      </p:sp>
      <p:sp>
        <p:nvSpPr>
          <p:cNvPr id="14" name="Object 13"/>
          <p:cNvSpPr/>
          <p:nvPr/>
        </p:nvSpPr>
        <p:spPr>
          <a:xfrm>
            <a:off x="8003357" y="5541807"/>
            <a:ext cx="3890394" cy="668488"/>
          </a:xfrm>
          <a:prstGeom prst="rect">
            <a:avLst/>
          </a:prstGeom>
          <a:noFill/>
        </p:spPr>
        <p:txBody>
          <a:bodyPr wrap="square" lIns="0" tIns="0" rIns="0" bIns="0" rtlCol="0" anchor="t"/>
          <a:lstStyle/>
          <a:p>
            <a:pPr marL="0" marR="0" lvl="0" indent="0" algn="ctr" defTabSz="914400" rtl="0" eaLnBrk="1" fontAlgn="auto" latinLnBrk="0" hangingPunct="1">
              <a:lnSpc>
                <a:spcPts val="1756"/>
              </a:lnSpc>
              <a:spcBef>
                <a:spcPts val="615"/>
              </a:spcBef>
              <a:spcAft>
                <a:spcPts val="0"/>
              </a:spcAft>
              <a:buClrTx/>
              <a:buSzTx/>
              <a:buFontTx/>
              <a:buNone/>
              <a:tabLst/>
              <a:defRPr/>
            </a:pPr>
            <a:r>
              <a:rPr kumimoji="0" lang="en-US" sz="1320" b="0" i="0" u="none" strike="noStrike" kern="0" cap="none" spc="40" normalizeH="0" baseline="0" noProof="0" dirty="0">
                <a:ln>
                  <a:noFill/>
                </a:ln>
                <a:solidFill>
                  <a:srgbClr val="000000">
                    <a:alpha val="80000"/>
                  </a:srgbClr>
                </a:solidFill>
                <a:effectLst/>
                <a:uLnTx/>
                <a:uFillTx/>
                <a:latin typeface="Cambria Math" panose="02040503050406030204" pitchFamily="18" charset="0"/>
                <a:ea typeface="Cambria Math" panose="02040503050406030204" pitchFamily="18" charset="0"/>
                <a:cs typeface="Jost*" pitchFamily="34" charset="-120"/>
              </a:rPr>
              <a:t>NOAA is a reliable source of historical and real-time weather data that can be accessed and analyzed using Python.</a:t>
            </a:r>
            <a:endPar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Times New Roman" panose="02020603050405020304" pitchFamily="18" charset="0"/>
                <a:ea typeface="Jost*" pitchFamily="34" charset="-122"/>
                <a:cs typeface="Times New Roman" panose="02020603050405020304" pitchFamily="18" charset="0"/>
              </a:rPr>
              <a:t>DATA CLEANING AND PREPROCESSING</a:t>
            </a:r>
            <a:endParaRPr lang="en-US" dirty="0">
              <a:latin typeface="Times New Roman" panose="02020603050405020304" pitchFamily="18" charset="0"/>
              <a:cs typeface="Times New Roman" panose="02020603050405020304" pitchFamily="18" charset="0"/>
            </a:endParaRPr>
          </a:p>
        </p:txBody>
      </p:sp>
      <p:pic>
        <p:nvPicPr>
          <p:cNvPr id="3" name="Object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612" y="1790253"/>
            <a:ext cx="6618220" cy="1028443"/>
          </a:xfrm>
          <a:prstGeom prst="rect">
            <a:avLst/>
          </a:prstGeom>
        </p:spPr>
      </p:pic>
      <p:sp>
        <p:nvSpPr>
          <p:cNvPr id="4" name="Object 3"/>
          <p:cNvSpPr/>
          <p:nvPr/>
        </p:nvSpPr>
        <p:spPr>
          <a:xfrm>
            <a:off x="666583" y="2135447"/>
            <a:ext cx="6239887" cy="328292"/>
          </a:xfrm>
          <a:prstGeom prst="rect">
            <a:avLst/>
          </a:prstGeom>
          <a:noFill/>
        </p:spPr>
        <p:txBody>
          <a:bodyPr wrap="square" lIns="0" tIns="0" rIns="0" bIns="0" rtlCol="0" anchor="ctr"/>
          <a:lstStyle/>
          <a:p>
            <a:pPr algn="l">
              <a:lnSpc>
                <a:spcPts val="2585"/>
              </a:lnSpc>
              <a:buNone/>
            </a:pPr>
            <a:r>
              <a:rPr lang="en-US" sz="2052" kern="0" spc="62" dirty="0">
                <a:solidFill>
                  <a:srgbClr val="000000"/>
                </a:solidFill>
                <a:latin typeface="Cambria Math" panose="02040503050406030204" pitchFamily="18" charset="0"/>
                <a:ea typeface="Cambria Math" panose="02040503050406030204" pitchFamily="18" charset="0"/>
                <a:cs typeface="Jost*" pitchFamily="34" charset="-120"/>
              </a:rPr>
              <a:t>Missing Data Imputation</a:t>
            </a:r>
            <a:endParaRPr lang="en-US" dirty="0">
              <a:latin typeface="Cambria Math" panose="02040503050406030204" pitchFamily="18" charset="0"/>
              <a:ea typeface="Cambria Math" panose="02040503050406030204" pitchFamily="18" charset="0"/>
            </a:endParaRPr>
          </a:p>
        </p:txBody>
      </p:sp>
      <p:pic>
        <p:nvPicPr>
          <p:cNvPr id="5" name="Object 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612" y="2887735"/>
            <a:ext cx="4294701" cy="1028443"/>
          </a:xfrm>
          <a:prstGeom prst="rect">
            <a:avLst/>
          </a:prstGeom>
        </p:spPr>
      </p:pic>
      <p:sp>
        <p:nvSpPr>
          <p:cNvPr id="6" name="Object 5"/>
          <p:cNvSpPr/>
          <p:nvPr/>
        </p:nvSpPr>
        <p:spPr>
          <a:xfrm>
            <a:off x="666583" y="3232929"/>
            <a:ext cx="3860517" cy="328292"/>
          </a:xfrm>
          <a:prstGeom prst="rect">
            <a:avLst/>
          </a:prstGeom>
          <a:noFill/>
        </p:spPr>
        <p:txBody>
          <a:bodyPr wrap="square" lIns="0" tIns="0" rIns="0" bIns="0" rtlCol="0" anchor="ctr"/>
          <a:lstStyle/>
          <a:p>
            <a:pPr algn="l">
              <a:lnSpc>
                <a:spcPts val="2585"/>
              </a:lnSpc>
              <a:buNone/>
            </a:pPr>
            <a:r>
              <a:rPr lang="en-US" sz="2052" kern="0" spc="62" dirty="0">
                <a:solidFill>
                  <a:srgbClr val="000000"/>
                </a:solidFill>
                <a:latin typeface="Cambria Math" panose="02040503050406030204" pitchFamily="18" charset="0"/>
                <a:ea typeface="Cambria Math" panose="02040503050406030204" pitchFamily="18" charset="0"/>
                <a:cs typeface="Jost*" pitchFamily="34" charset="-120"/>
              </a:rPr>
              <a:t>Outlier Detection and Removal</a:t>
            </a:r>
            <a:endParaRPr lang="en-US" dirty="0">
              <a:latin typeface="Cambria Math" panose="02040503050406030204" pitchFamily="18" charset="0"/>
              <a:ea typeface="Cambria Math" panose="02040503050406030204" pitchFamily="18" charset="0"/>
            </a:endParaRPr>
          </a:p>
        </p:txBody>
      </p:sp>
      <p:pic>
        <p:nvPicPr>
          <p:cNvPr id="7" name="Object 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6612" y="3985217"/>
            <a:ext cx="11255735" cy="1028443"/>
          </a:xfrm>
          <a:prstGeom prst="rect">
            <a:avLst/>
          </a:prstGeom>
        </p:spPr>
      </p:pic>
      <p:sp>
        <p:nvSpPr>
          <p:cNvPr id="8" name="Object 7"/>
          <p:cNvSpPr/>
          <p:nvPr/>
        </p:nvSpPr>
        <p:spPr>
          <a:xfrm>
            <a:off x="666583" y="4330411"/>
            <a:ext cx="10951012" cy="328292"/>
          </a:xfrm>
          <a:prstGeom prst="rect">
            <a:avLst/>
          </a:prstGeom>
          <a:noFill/>
        </p:spPr>
        <p:txBody>
          <a:bodyPr wrap="square" lIns="0" tIns="0" rIns="0" bIns="0" rtlCol="0" anchor="ctr"/>
          <a:lstStyle/>
          <a:p>
            <a:pPr algn="l">
              <a:lnSpc>
                <a:spcPts val="2585"/>
              </a:lnSpc>
              <a:buNone/>
            </a:pPr>
            <a:r>
              <a:rPr lang="en-US" sz="2052" kern="0" spc="62" dirty="0">
                <a:solidFill>
                  <a:srgbClr val="000000"/>
                </a:solidFill>
                <a:latin typeface="Cambria Math" panose="02040503050406030204" pitchFamily="18" charset="0"/>
                <a:ea typeface="Cambria Math" panose="02040503050406030204" pitchFamily="18" charset="0"/>
                <a:cs typeface="Jost*" pitchFamily="34" charset="-120"/>
              </a:rPr>
              <a:t>Encoding Categorical Features</a:t>
            </a:r>
            <a:endParaRPr lang="en-US" dirty="0">
              <a:latin typeface="Cambria Math" panose="02040503050406030204" pitchFamily="18" charset="0"/>
              <a:ea typeface="Cambria Math" panose="02040503050406030204" pitchFamily="18" charset="0"/>
            </a:endParaRPr>
          </a:p>
        </p:txBody>
      </p:sp>
      <p:pic>
        <p:nvPicPr>
          <p:cNvPr id="9" name="Object 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6612" y="5082698"/>
            <a:ext cx="8941739" cy="1028443"/>
          </a:xfrm>
          <a:prstGeom prst="rect">
            <a:avLst/>
          </a:prstGeom>
        </p:spPr>
      </p:pic>
      <p:sp>
        <p:nvSpPr>
          <p:cNvPr id="10" name="Object 9"/>
          <p:cNvSpPr/>
          <p:nvPr/>
        </p:nvSpPr>
        <p:spPr>
          <a:xfrm>
            <a:off x="666583" y="5427893"/>
            <a:ext cx="8619256" cy="328292"/>
          </a:xfrm>
          <a:prstGeom prst="rect">
            <a:avLst/>
          </a:prstGeom>
          <a:noFill/>
        </p:spPr>
        <p:txBody>
          <a:bodyPr wrap="square" lIns="0" tIns="0" rIns="0" bIns="0" rtlCol="0" anchor="ctr"/>
          <a:lstStyle/>
          <a:p>
            <a:pPr algn="l">
              <a:lnSpc>
                <a:spcPts val="2585"/>
              </a:lnSpc>
              <a:buNone/>
            </a:pPr>
            <a:r>
              <a:rPr lang="en-US" sz="2052" kern="0" spc="62" dirty="0">
                <a:solidFill>
                  <a:srgbClr val="000000"/>
                </a:solidFill>
                <a:latin typeface="Cambria Math" panose="02040503050406030204" pitchFamily="18" charset="0"/>
                <a:ea typeface="Cambria Math" panose="02040503050406030204" pitchFamily="18" charset="0"/>
                <a:cs typeface="Jost*" pitchFamily="34" charset="-120"/>
              </a:rPr>
              <a:t>Feature Scaling and Normalization</a:t>
            </a:r>
            <a:endParaRPr lang="en-US" dirty="0">
              <a:latin typeface="Cambria Math" panose="02040503050406030204" pitchFamily="18" charset="0"/>
              <a:ea typeface="Cambria Math" panose="020405030504060302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81000">
              <a:schemeClr val="accent4">
                <a:lumMod val="40000"/>
                <a:lumOff val="60000"/>
              </a:schemeClr>
            </a:gs>
            <a:gs pos="100000">
              <a:schemeClr val="accent3">
                <a:lumMod val="60000"/>
                <a:lumOff val="40000"/>
              </a:schemeClr>
            </a:gs>
          </a:gsLst>
          <a:lin ang="540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458737-704C-807F-53CF-10A41AC8D06C}"/>
              </a:ext>
            </a:extLst>
          </p:cNvPr>
          <p:cNvPicPr>
            <a:picLocks noChangeAspect="1"/>
          </p:cNvPicPr>
          <p:nvPr/>
        </p:nvPicPr>
        <p:blipFill>
          <a:blip r:embed="rId2">
            <a:extLst>
              <a:ext uri="{BEBA8EAE-BF5A-486C-A8C5-ECC9F3942E4B}">
                <a14:imgProps xmlns:a14="http://schemas.microsoft.com/office/drawing/2010/main">
                  <a14:imgLayer r:embed="rId3">
                    <a14:imgEffect>
                      <a14:artisticMarker trans="90000"/>
                    </a14:imgEffect>
                    <a14:imgEffect>
                      <a14:sharpenSoften amount="-56000"/>
                    </a14:imgEffect>
                    <a14:imgEffect>
                      <a14:brightnessContrast bright="4000"/>
                    </a14:imgEffect>
                  </a14:imgLayer>
                </a14:imgProps>
              </a:ext>
              <a:ext uri="{28A0092B-C50C-407E-A947-70E740481C1C}">
                <a14:useLocalDpi xmlns:a14="http://schemas.microsoft.com/office/drawing/2010/main" val="0"/>
              </a:ext>
            </a:extLst>
          </a:blip>
          <a:srcRect l="8426" t="28000" b="17095"/>
          <a:stretch/>
        </p:blipFill>
        <p:spPr>
          <a:xfrm>
            <a:off x="0" y="1"/>
            <a:ext cx="12192000" cy="6857999"/>
          </a:xfrm>
          <a:prstGeom prst="rect">
            <a:avLst/>
          </a:prstGeom>
          <a:gradFill>
            <a:gsLst>
              <a:gs pos="0">
                <a:schemeClr val="accent1">
                  <a:lumMod val="60000"/>
                  <a:lumOff val="40000"/>
                </a:schemeClr>
              </a:gs>
              <a:gs pos="81000">
                <a:schemeClr val="accent4">
                  <a:lumMod val="40000"/>
                  <a:lumOff val="60000"/>
                </a:schemeClr>
              </a:gs>
              <a:gs pos="100000">
                <a:schemeClr val="accent3">
                  <a:lumMod val="60000"/>
                  <a:lumOff val="40000"/>
                </a:schemeClr>
              </a:gs>
            </a:gsLst>
            <a:lin ang="5400000" scaled="1"/>
          </a:gradFill>
          <a:ln>
            <a:noFill/>
          </a:ln>
          <a:effectLst>
            <a:outerShdw dist="152400" dir="5400000" algn="ctr" rotWithShape="0">
              <a:srgbClr val="000000">
                <a:alpha val="43137"/>
              </a:srgbClr>
            </a:outerShdw>
            <a:reflection endPos="65000" dist="50800" dir="5400000" sy="-100000" algn="bl" rotWithShape="0"/>
            <a:softEdge rad="12700"/>
          </a:effectLst>
        </p:spPr>
      </p:pic>
      <p:sp>
        <p:nvSpPr>
          <p:cNvPr id="3" name="Subtitle 2">
            <a:extLst>
              <a:ext uri="{FF2B5EF4-FFF2-40B4-BE49-F238E27FC236}">
                <a16:creationId xmlns:a16="http://schemas.microsoft.com/office/drawing/2014/main" id="{9E88C881-BC9B-7055-CF23-E9110AAE124B}"/>
              </a:ext>
            </a:extLst>
          </p:cNvPr>
          <p:cNvSpPr>
            <a:spLocks noGrp="1"/>
          </p:cNvSpPr>
          <p:nvPr>
            <p:ph type="subTitle" idx="1"/>
          </p:nvPr>
        </p:nvSpPr>
        <p:spPr>
          <a:xfrm>
            <a:off x="207390" y="1263192"/>
            <a:ext cx="11887200" cy="5302077"/>
          </a:xfrm>
        </p:spPr>
        <p:txBody>
          <a:bodyPr numCol="2">
            <a:noAutofit/>
          </a:bodyPr>
          <a:lstStyle/>
          <a:p>
            <a:pPr marL="342900" marR="0" lvl="0" indent="-342900" algn="l">
              <a:lnSpc>
                <a:spcPct val="107000"/>
              </a:lnSpc>
              <a:buFont typeface="Wingdings" panose="05000000000000000000" pitchFamily="2" charset="2"/>
              <a:buChar char=""/>
            </a:pPr>
            <a:r>
              <a:rPr lang="en-US" sz="1300" b="1"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To display information and descriptive statistics of the datasets.</a:t>
            </a:r>
          </a:p>
          <a:p>
            <a:pPr marL="342900" marR="0" lvl="0" indent="-342900" algn="l">
              <a:lnSpc>
                <a:spcPct val="107000"/>
              </a:lnSpc>
              <a:buFont typeface="Wingdings" panose="05000000000000000000" pitchFamily="2" charset="2"/>
              <a:buChar char=""/>
            </a:pP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To display the data types, number of unique values, and to filter out null values.</a:t>
            </a:r>
          </a:p>
          <a:p>
            <a:pPr marL="342900" marR="0" lvl="0" indent="-342900" algn="l">
              <a:lnSpc>
                <a:spcPct val="107000"/>
              </a:lnSpc>
              <a:buFont typeface="Wingdings" panose="05000000000000000000" pitchFamily="2" charset="2"/>
              <a:buChar char=""/>
            </a:pP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To identify unique wind speed values and calculate the number of unique wind speed values.</a:t>
            </a:r>
          </a:p>
          <a:p>
            <a:pPr marL="342900" marR="0" lvl="0" indent="-342900" algn="l">
              <a:lnSpc>
                <a:spcPct val="107000"/>
              </a:lnSpc>
              <a:buFont typeface="Wingdings" panose="05000000000000000000" pitchFamily="2" charset="2"/>
              <a:buChar char=""/>
            </a:pPr>
            <a:r>
              <a:rPr lang="en-US" sz="1300" b="1"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To calculate the average, maximum, and minimum wind speed.</a:t>
            </a:r>
          </a:p>
          <a:p>
            <a:pPr marL="342900" marR="0" lvl="0" indent="-342900" algn="l">
              <a:lnSpc>
                <a:spcPct val="107000"/>
              </a:lnSpc>
              <a:buFont typeface="Wingdings" panose="05000000000000000000" pitchFamily="2" charset="2"/>
              <a:buChar char=""/>
            </a:pP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To count the occurrences of specific wind speed values.</a:t>
            </a:r>
          </a:p>
          <a:p>
            <a:pPr marL="342900" marR="0" lvl="0" indent="-342900" algn="l">
              <a:lnSpc>
                <a:spcPct val="107000"/>
              </a:lnSpc>
              <a:buFont typeface="Wingdings" panose="05000000000000000000" pitchFamily="2" charset="2"/>
              <a:buChar char=""/>
            </a:pPr>
            <a:r>
              <a:rPr lang="en-US" sz="1300" b="1"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To identify instances when wind speed was above 20.</a:t>
            </a:r>
          </a:p>
          <a:p>
            <a:pPr marL="342900" marR="0" lvl="0" indent="-342900" algn="l">
              <a:lnSpc>
                <a:spcPct val="107000"/>
              </a:lnSpc>
              <a:buFont typeface="Wingdings" panose="05000000000000000000" pitchFamily="2" charset="2"/>
              <a:buChar char=""/>
            </a:pP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To display descriptive statistics and plot the distribution of wind gust data.</a:t>
            </a:r>
          </a:p>
          <a:p>
            <a:pPr marL="342900" marR="0" lvl="0" indent="-342900" algn="l">
              <a:lnSpc>
                <a:spcPct val="107000"/>
              </a:lnSpc>
              <a:buFont typeface="Wingdings" panose="05000000000000000000" pitchFamily="2" charset="2"/>
              <a:buChar char=""/>
            </a:pP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To calculate the mean value of each column (excluding 'date').</a:t>
            </a:r>
          </a:p>
          <a:p>
            <a:pPr marL="342900" marR="0" lvl="0" indent="-342900" algn="l">
              <a:lnSpc>
                <a:spcPct val="107000"/>
              </a:lnSpc>
              <a:buFont typeface="Wingdings" panose="05000000000000000000" pitchFamily="2" charset="2"/>
              <a:buChar char=""/>
            </a:pP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To display descriptive statistics and plot the distribution of precipitation data.</a:t>
            </a:r>
          </a:p>
          <a:p>
            <a:pPr marL="342900" marR="0" lvl="0" indent="-342900" algn="l">
              <a:lnSpc>
                <a:spcPct val="107000"/>
              </a:lnSpc>
              <a:buFont typeface="Wingdings" panose="05000000000000000000" pitchFamily="2" charset="2"/>
              <a:buChar char=""/>
            </a:pP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To convert the 'date' column to datetime format, extract the year, and calculate the maximum and minimum temperature for each year.</a:t>
            </a:r>
          </a:p>
          <a:p>
            <a:pPr marL="342900" marR="0" lvl="0" indent="-342900" algn="l">
              <a:lnSpc>
                <a:spcPct val="107000"/>
              </a:lnSpc>
              <a:buFont typeface="Wingdings" panose="05000000000000000000" pitchFamily="2" charset="2"/>
              <a:buChar char=""/>
            </a:pPr>
            <a:r>
              <a:rPr lang="en-US" sz="1300" b="1"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Visualize maximum and minimum temperatures of each year.</a:t>
            </a:r>
          </a:p>
          <a:p>
            <a:pPr marL="342900" marR="0" lvl="0" indent="-342900" algn="l">
              <a:lnSpc>
                <a:spcPct val="107000"/>
              </a:lnSpc>
              <a:buFont typeface="Wingdings" panose="05000000000000000000" pitchFamily="2" charset="2"/>
              <a:buChar char=""/>
            </a:pP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To identify the year with the maximum and minimum temperature.</a:t>
            </a:r>
          </a:p>
          <a:p>
            <a:pPr marL="342900" marR="0" lvl="0" indent="-342900" algn="l">
              <a:lnSpc>
                <a:spcPct val="107000"/>
              </a:lnSpc>
              <a:buFont typeface="Wingdings" panose="05000000000000000000" pitchFamily="2" charset="2"/>
              <a:buChar char=""/>
            </a:pP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To calculate and plot the rolling mean for average temperature.</a:t>
            </a:r>
          </a:p>
          <a:p>
            <a:pPr marL="342900" marR="0" lvl="0" indent="-342900" algn="l">
              <a:lnSpc>
                <a:spcPct val="107000"/>
              </a:lnSpc>
              <a:buFont typeface="Wingdings" panose="05000000000000000000" pitchFamily="2" charset="2"/>
              <a:buChar char=""/>
            </a:pP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Visualize temperature trends over time using line plots.</a:t>
            </a:r>
          </a:p>
          <a:p>
            <a:pPr marL="342900" marR="0" lvl="0" indent="-342900" algn="l">
              <a:lnSpc>
                <a:spcPct val="107000"/>
              </a:lnSpc>
              <a:buFont typeface="Wingdings" panose="05000000000000000000" pitchFamily="2" charset="2"/>
              <a:buChar char=""/>
            </a:pPr>
            <a:r>
              <a:rPr lang="en-US" sz="1300" b="1"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To create a box plot to show the monthly temperature distribution.</a:t>
            </a:r>
          </a:p>
          <a:p>
            <a:pPr marL="342900" marR="0" lvl="0" indent="-342900" algn="l">
              <a:lnSpc>
                <a:spcPct val="107000"/>
              </a:lnSpc>
              <a:buFont typeface="Wingdings" panose="05000000000000000000" pitchFamily="2" charset="2"/>
              <a:buChar char=""/>
            </a:pPr>
            <a:r>
              <a:rPr lang="en-US" sz="1300" b="1"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To plot the distribution of average temperature data using a histogram</a:t>
            </a: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a:t>
            </a:r>
          </a:p>
          <a:p>
            <a:pPr marL="342900" marR="0" lvl="0" indent="-342900" algn="l">
              <a:lnSpc>
                <a:spcPct val="107000"/>
              </a:lnSpc>
              <a:buFont typeface="Wingdings" panose="05000000000000000000" pitchFamily="2" charset="2"/>
              <a:buChar char=""/>
            </a:pPr>
            <a:r>
              <a:rPr lang="en-US" sz="1300" b="1"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To visualize temperature clusters by month using scatter plots</a:t>
            </a:r>
            <a:r>
              <a:rPr lang="en-US" sz="1300"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a:t>
            </a:r>
          </a:p>
          <a:p>
            <a:pPr marL="342900" marR="0" lvl="0" indent="-342900" algn="l">
              <a:lnSpc>
                <a:spcPct val="107000"/>
              </a:lnSpc>
              <a:buFont typeface="Wingdings" panose="05000000000000000000" pitchFamily="2" charset="2"/>
              <a:buChar char=""/>
            </a:pPr>
            <a:r>
              <a:rPr lang="en-US" sz="1300" b="1"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Display the frequency distribution of temperature readings using a histogram.</a:t>
            </a:r>
          </a:p>
          <a:p>
            <a:pPr marL="342900" marR="0" lvl="0" indent="-342900" algn="l">
              <a:lnSpc>
                <a:spcPct val="107000"/>
              </a:lnSpc>
              <a:buFont typeface="Wingdings" panose="05000000000000000000" pitchFamily="2" charset="2"/>
              <a:buChar char=""/>
            </a:pPr>
            <a:r>
              <a:rPr lang="en-US" sz="1300" b="1"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To plot the yearly mean temperature over time using line and marker plots.</a:t>
            </a:r>
          </a:p>
          <a:p>
            <a:pPr marL="342900" marR="0" lvl="0" indent="-342900" algn="l">
              <a:lnSpc>
                <a:spcPct val="107000"/>
              </a:lnSpc>
              <a:buFont typeface="Wingdings" panose="05000000000000000000" pitchFamily="2" charset="2"/>
              <a:buChar char=""/>
            </a:pPr>
            <a:r>
              <a:rPr lang="en-US" sz="1300" b="1"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To create a scatter plot to show seasonal mean temperatures throughout the years.</a:t>
            </a:r>
          </a:p>
          <a:p>
            <a:pPr marL="342900" marR="0" lvl="0" indent="-342900" algn="l">
              <a:lnSpc>
                <a:spcPct val="107000"/>
              </a:lnSpc>
              <a:buFont typeface="Wingdings" panose="05000000000000000000" pitchFamily="2" charset="2"/>
              <a:buChar char=""/>
            </a:pP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To animate scatter plots to show temperature changes over time.</a:t>
            </a:r>
          </a:p>
          <a:p>
            <a:pPr marL="342900" marR="0" lvl="0" indent="-342900" algn="l">
              <a:lnSpc>
                <a:spcPct val="107000"/>
              </a:lnSpc>
              <a:buFont typeface="Wingdings" panose="05000000000000000000" pitchFamily="2" charset="2"/>
              <a:buChar char=""/>
            </a:pPr>
            <a:r>
              <a:rPr lang="en-US" sz="1300" b="1"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To calculate mean temperatures for different seasons (Winter, Summer, Monsoon, Autumn).</a:t>
            </a:r>
          </a:p>
          <a:p>
            <a:pPr marL="342900" marR="0" lvl="0" indent="-342900" algn="l">
              <a:lnSpc>
                <a:spcPct val="107000"/>
              </a:lnSpc>
              <a:buFont typeface="Wingdings" panose="05000000000000000000" pitchFamily="2" charset="2"/>
              <a:buChar char=""/>
            </a:pP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To create a </a:t>
            </a:r>
            <a:r>
              <a:rPr lang="en-US" sz="1300" kern="100" dirty="0" err="1">
                <a:effectLst/>
                <a:latin typeface="Cambria Math" panose="02040503050406030204" pitchFamily="18" charset="0"/>
                <a:ea typeface="Cambria Math" panose="02040503050406030204" pitchFamily="18" charset="0"/>
                <a:cs typeface="Times New Roman" panose="02020603050405020304" pitchFamily="18" charset="0"/>
              </a:rPr>
              <a:t>dataframe</a:t>
            </a:r>
            <a:r>
              <a:rPr lang="en-US" sz="1300" kern="100" dirty="0">
                <a:effectLst/>
                <a:latin typeface="Cambria Math" panose="02040503050406030204" pitchFamily="18" charset="0"/>
                <a:ea typeface="Cambria Math" panose="02040503050406030204" pitchFamily="18" charset="0"/>
                <a:cs typeface="Times New Roman" panose="02020603050405020304" pitchFamily="18" charset="0"/>
              </a:rPr>
              <a:t> with seasonal data and visualize it using scatter plots with trendlines.</a:t>
            </a:r>
          </a:p>
          <a:p>
            <a:pPr marL="342900" marR="0" lvl="0" indent="-342900" algn="l">
              <a:lnSpc>
                <a:spcPct val="107000"/>
              </a:lnSpc>
              <a:buFont typeface="Wingdings" panose="05000000000000000000" pitchFamily="2" charset="2"/>
              <a:buChar char=""/>
            </a:pPr>
            <a:r>
              <a:rPr lang="en-US" sz="1300" b="1"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To develop a dashboard with features include dropdowns, graphs, and data tables using Dash to interactively display the analysis results.</a:t>
            </a:r>
          </a:p>
          <a:p>
            <a:pPr marL="342900" marR="0" lvl="0" indent="-342900" algn="l">
              <a:lnSpc>
                <a:spcPct val="107000"/>
              </a:lnSpc>
              <a:spcAft>
                <a:spcPts val="800"/>
              </a:spcAft>
              <a:buFont typeface="Wingdings" panose="05000000000000000000" pitchFamily="2" charset="2"/>
              <a:buChar char=""/>
            </a:pPr>
            <a:r>
              <a:rPr lang="en-US" sz="1300" b="1" kern="100" dirty="0">
                <a:effectLst/>
                <a:highlight>
                  <a:srgbClr val="FFFF00"/>
                </a:highlight>
                <a:latin typeface="Cambria Math" panose="02040503050406030204" pitchFamily="18" charset="0"/>
                <a:ea typeface="Cambria Math" panose="02040503050406030204" pitchFamily="18" charset="0"/>
                <a:cs typeface="Times New Roman" panose="02020603050405020304" pitchFamily="18" charset="0"/>
              </a:rPr>
              <a:t>To display summary statistics and additional analysis results on the dashboard.</a:t>
            </a:r>
          </a:p>
          <a:p>
            <a:pPr algn="l"/>
            <a:endParaRPr lang="en-US" sz="1300" dirty="0">
              <a:latin typeface="Cambria Math" panose="02040503050406030204" pitchFamily="18" charset="0"/>
              <a:ea typeface="Cambria Math" panose="02040503050406030204" pitchFamily="18" charset="0"/>
            </a:endParaRPr>
          </a:p>
        </p:txBody>
      </p:sp>
      <p:sp>
        <p:nvSpPr>
          <p:cNvPr id="4" name="TextBox 3">
            <a:extLst>
              <a:ext uri="{FF2B5EF4-FFF2-40B4-BE49-F238E27FC236}">
                <a16:creationId xmlns:a16="http://schemas.microsoft.com/office/drawing/2014/main" id="{FF05DE52-0855-338F-9513-A9C3708DC5D7}"/>
              </a:ext>
            </a:extLst>
          </p:cNvPr>
          <p:cNvSpPr txBox="1"/>
          <p:nvPr/>
        </p:nvSpPr>
        <p:spPr>
          <a:xfrm>
            <a:off x="3616750" y="245096"/>
            <a:ext cx="4958499" cy="477054"/>
          </a:xfrm>
          <a:prstGeom prst="rect">
            <a:avLst/>
          </a:prstGeom>
          <a:noFill/>
        </p:spPr>
        <p:txBody>
          <a:bodyPr wrap="square" rtlCol="0">
            <a:spAutoFit/>
          </a:bodyPr>
          <a:lstStyle/>
          <a:p>
            <a:pPr algn="ctr"/>
            <a:r>
              <a:rPr lang="en-US" sz="2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Objectives</a:t>
            </a:r>
          </a:p>
        </p:txBody>
      </p:sp>
    </p:spTree>
    <p:extLst>
      <p:ext uri="{BB962C8B-B14F-4D97-AF65-F5344CB8AC3E}">
        <p14:creationId xmlns:p14="http://schemas.microsoft.com/office/powerpoint/2010/main" val="3703984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76181" y="2000702"/>
            <a:ext cx="12036590" cy="2399700"/>
          </a:xfrm>
          <a:prstGeom prst="rect">
            <a:avLst/>
          </a:prstGeom>
          <a:noFill/>
        </p:spPr>
        <p:txBody>
          <a:bodyPr wrap="square" lIns="0" tIns="0" rIns="0" bIns="0" rtlCol="0" anchor="t"/>
          <a:lstStyle/>
          <a:p>
            <a:pPr algn="ctr">
              <a:lnSpc>
                <a:spcPts val="4725"/>
              </a:lnSpc>
              <a:buNone/>
            </a:pPr>
            <a:r>
              <a:rPr lang="en-US" sz="4500" kern="0" spc="135" dirty="0">
                <a:solidFill>
                  <a:srgbClr val="000000"/>
                </a:solidFill>
                <a:latin typeface="Cambria Math" panose="02040503050406030204" pitchFamily="18" charset="0"/>
                <a:ea typeface="Cambria Math" panose="02040503050406030204" pitchFamily="18" charset="0"/>
                <a:cs typeface="Jost*" pitchFamily="34" charset="-120"/>
              </a:rPr>
              <a:t>“WEATHER DATA ANALYSIS WITH PYTHON CAN UNLOCK VALUABLE INSIGHTS AND SUPPORT INFORMED DECISION-MAKING ACROSS INDUSTRIES.”</a:t>
            </a:r>
            <a:endParaRPr lang="en-US" dirty="0">
              <a:latin typeface="Cambria Math" panose="02040503050406030204" pitchFamily="18" charset="0"/>
              <a:ea typeface="Cambria Math" panose="020405030504060302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611</Words>
  <Application>Microsoft Office PowerPoint</Application>
  <PresentationFormat>Widescreen</PresentationFormat>
  <Paragraphs>57</Paragraphs>
  <Slides>7</Slides>
  <Notes>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vt:i4>
      </vt:variant>
    </vt:vector>
  </HeadingPairs>
  <TitlesOfParts>
    <vt:vector size="15" baseType="lpstr">
      <vt:lpstr>Arial</vt:lpstr>
      <vt:lpstr>Calibri</vt:lpstr>
      <vt:lpstr>Calibri Light</vt:lpstr>
      <vt:lpstr>Cambria Math</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Bismaya Jyoti Dalei</dc:creator>
  <cp:lastModifiedBy>Bismaya Jyoti Dalei</cp:lastModifiedBy>
  <cp:revision>18</cp:revision>
  <dcterms:created xsi:type="dcterms:W3CDTF">2024-12-04T19:31:28Z</dcterms:created>
  <dcterms:modified xsi:type="dcterms:W3CDTF">2024-12-04T20:24:32Z</dcterms:modified>
</cp:coreProperties>
</file>